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Lst>
  <p:notesMasterIdLst>
    <p:notesMasterId r:id="rId11"/>
  </p:notesMasterIdLst>
  <p:sldIdLst>
    <p:sldId id="4752" r:id="rId2"/>
    <p:sldId id="4757" r:id="rId3"/>
    <p:sldId id="4758" r:id="rId4"/>
    <p:sldId id="4755" r:id="rId5"/>
    <p:sldId id="4756" r:id="rId6"/>
    <p:sldId id="4753" r:id="rId7"/>
    <p:sldId id="4754" r:id="rId8"/>
    <p:sldId id="4759" r:id="rId9"/>
    <p:sldId id="4751" r:id="rId10"/>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FF40FF"/>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6000"/>
  </p:normalViewPr>
  <p:slideViewPr>
    <p:cSldViewPr snapToGrid="0" snapToObjects="1">
      <p:cViewPr varScale="1">
        <p:scale>
          <a:sx n="113" d="100"/>
          <a:sy n="113" d="100"/>
        </p:scale>
        <p:origin x="216" y="26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017A7-706A-3D49-871B-1A60BB31E79F}" type="datetimeFigureOut">
              <a:rPr lang="x-none" altLang="ko-Kore-KR" smtClean="0"/>
              <a:t>2022. 12. 20.</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99F2E1-266E-924A-84F7-CA9C94A2CAA3}" type="slidenum">
              <a:rPr lang="x-none" smtClean="0"/>
              <a:t>‹#›</a:t>
            </a:fld>
            <a:endParaRPr lang="x-none"/>
          </a:p>
        </p:txBody>
      </p:sp>
    </p:spTree>
    <p:extLst>
      <p:ext uri="{BB962C8B-B14F-4D97-AF65-F5344CB8AC3E}">
        <p14:creationId xmlns:p14="http://schemas.microsoft.com/office/powerpoint/2010/main" val="436125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863667" cy="6858000"/>
          </a:xfrm>
          <a:prstGeom prst="rect">
            <a:avLst/>
          </a:prstGeom>
        </p:spPr>
      </p:pic>
      <p:sp>
        <p:nvSpPr>
          <p:cNvPr id="2" name="Title 1"/>
          <p:cNvSpPr>
            <a:spLocks noGrp="1"/>
          </p:cNvSpPr>
          <p:nvPr>
            <p:ph type="ctrTitle"/>
          </p:nvPr>
        </p:nvSpPr>
        <p:spPr>
          <a:xfrm>
            <a:off x="3658631" y="1964267"/>
            <a:ext cx="7618971"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3658631" y="4385734"/>
            <a:ext cx="7618971"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003082" y="5870577"/>
            <a:ext cx="1616231" cy="377825"/>
          </a:xfrm>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a:xfrm>
            <a:off x="3658632" y="5870577"/>
            <a:ext cx="5242849" cy="377825"/>
          </a:xfrm>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a:xfrm>
            <a:off x="10720913" y="5870577"/>
            <a:ext cx="556688" cy="377825"/>
          </a:xfrm>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
        <p:nvSpPr>
          <p:cNvPr id="9" name="TextBox 8">
            <a:extLst>
              <a:ext uri="{FF2B5EF4-FFF2-40B4-BE49-F238E27FC236}">
                <a16:creationId xmlns:a16="http://schemas.microsoft.com/office/drawing/2014/main" id="{65D7E941-326C-944D-8461-A996B200C476}"/>
              </a:ext>
            </a:extLst>
          </p:cNvPr>
          <p:cNvSpPr txBox="1"/>
          <p:nvPr userDrawn="1"/>
        </p:nvSpPr>
        <p:spPr>
          <a:xfrm>
            <a:off x="4173990" y="6414348"/>
            <a:ext cx="3380695" cy="369332"/>
          </a:xfrm>
          <a:prstGeom prst="rect">
            <a:avLst/>
          </a:prstGeom>
          <a:noFill/>
        </p:spPr>
        <p:txBody>
          <a:bodyPr wrap="square" rtlCol="0">
            <a:spAutoFit/>
          </a:bodyPr>
          <a:lstStyle/>
          <a:p>
            <a:pPr algn="ctr" latinLnBrk="1">
              <a:defRPr/>
            </a:pPr>
            <a:r>
              <a:rPr lang="en-US" altLang="ko-KR" dirty="0">
                <a:solidFill>
                  <a:schemeClr val="bg1">
                    <a:lumMod val="65000"/>
                    <a:lumOff val="35000"/>
                  </a:schemeClr>
                </a:solidFill>
                <a:latin typeface="Abadi MT Condensed Light" panose="020B0306030101010103" pitchFamily="34" charset="77"/>
                <a:ea typeface="Malgun Gothic" panose="020B0503020000020004" pitchFamily="34" charset="-127"/>
                <a:cs typeface="Arial" pitchFamily="34" charset="0"/>
              </a:rPr>
              <a:t>- Confidential -</a:t>
            </a:r>
          </a:p>
        </p:txBody>
      </p:sp>
    </p:spTree>
    <p:extLst>
      <p:ext uri="{BB962C8B-B14F-4D97-AF65-F5344CB8AC3E}">
        <p14:creationId xmlns:p14="http://schemas.microsoft.com/office/powerpoint/2010/main" val="3145706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1" y="4732865"/>
            <a:ext cx="103632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19201" y="932112"/>
            <a:ext cx="9144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609601" y="5299603"/>
            <a:ext cx="103632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6" name="Footer Placeholder 5"/>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7" name="Slide Number Placeholder 6"/>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270999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5" y="609603"/>
            <a:ext cx="103631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09603" y="4343400"/>
            <a:ext cx="103631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652889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14" name="TextBox 13"/>
          <p:cNvSpPr txBox="1"/>
          <p:nvPr/>
        </p:nvSpPr>
        <p:spPr>
          <a:xfrm>
            <a:off x="562395" y="718114"/>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314401" y="2751671"/>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172154" y="609603"/>
            <a:ext cx="9455063"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318229" y="3352800"/>
            <a:ext cx="9168177"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16355" y="4343400"/>
            <a:ext cx="103632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2734550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2" y="3291648"/>
            <a:ext cx="103632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760448"/>
            <a:ext cx="10363203"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44744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11" name="TextBox 10"/>
          <p:cNvSpPr txBox="1"/>
          <p:nvPr/>
        </p:nvSpPr>
        <p:spPr>
          <a:xfrm>
            <a:off x="562395" y="718114"/>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10314401" y="2751671"/>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172154" y="609603"/>
            <a:ext cx="9455063"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09601" y="3886200"/>
            <a:ext cx="103632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09601" y="4775200"/>
            <a:ext cx="103632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1543606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19254" y="609603"/>
            <a:ext cx="103632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19254" y="3505200"/>
            <a:ext cx="103632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19253" y="4343400"/>
            <a:ext cx="103632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1871813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8" name="Title 1"/>
          <p:cNvSpPr>
            <a:spLocks noGrp="1"/>
          </p:cNvSpPr>
          <p:nvPr>
            <p:ph type="title"/>
          </p:nvPr>
        </p:nvSpPr>
        <p:spPr>
          <a:xfrm>
            <a:off x="609600" y="609602"/>
            <a:ext cx="103632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3235563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Vertical Title 1"/>
          <p:cNvSpPr>
            <a:spLocks noGrp="1"/>
          </p:cNvSpPr>
          <p:nvPr>
            <p:ph type="title" orient="vert"/>
          </p:nvPr>
        </p:nvSpPr>
        <p:spPr>
          <a:xfrm>
            <a:off x="8737305" y="609601"/>
            <a:ext cx="2235495"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7986912"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3974366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954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cxnSp>
        <p:nvCxnSpPr>
          <p:cNvPr id="8" name="Straight Connector 7"/>
          <p:cNvCxnSpPr/>
          <p:nvPr userDrawn="1"/>
        </p:nvCxnSpPr>
        <p:spPr>
          <a:xfrm>
            <a:off x="304800" y="685800"/>
            <a:ext cx="11277600" cy="0"/>
          </a:xfrm>
          <a:prstGeom prst="line">
            <a:avLst/>
          </a:prstGeom>
          <a:ln w="28575">
            <a:solidFill>
              <a:srgbClr val="0808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697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2166242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제목 및 내용">
    <p:spTree>
      <p:nvGrpSpPr>
        <p:cNvPr id="1" name=""/>
        <p:cNvGrpSpPr/>
        <p:nvPr/>
      </p:nvGrpSpPr>
      <p:grpSpPr>
        <a:xfrm>
          <a:off x="0" y="0"/>
          <a:ext cx="0" cy="0"/>
          <a:chOff x="0" y="0"/>
          <a:chExt cx="0" cy="0"/>
        </a:xfrm>
      </p:grpSpPr>
      <p:pic>
        <p:nvPicPr>
          <p:cNvPr id="4" name="그림 17"/>
          <p:cNvPicPr>
            <a:picLocks noChangeAspect="1"/>
          </p:cNvPicPr>
          <p:nvPr userDrawn="1"/>
        </p:nvPicPr>
        <p:blipFill>
          <a:blip r:embed="rId2">
            <a:extLst>
              <a:ext uri="{28A0092B-C50C-407E-A947-70E740481C1C}">
                <a14:useLocalDpi xmlns:a14="http://schemas.microsoft.com/office/drawing/2010/main"/>
              </a:ext>
            </a:extLst>
          </a:blip>
          <a:srcRect t="35489" r="11075"/>
          <a:stretch>
            <a:fillRect/>
          </a:stretch>
        </p:blipFill>
        <p:spPr bwMode="auto">
          <a:xfrm>
            <a:off x="1297517" y="0"/>
            <a:ext cx="10894483" cy="127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직사각형 8"/>
          <p:cNvSpPr/>
          <p:nvPr userDrawn="1"/>
        </p:nvSpPr>
        <p:spPr>
          <a:xfrm>
            <a:off x="-105833" y="1508125"/>
            <a:ext cx="12384617" cy="4800600"/>
          </a:xfrm>
          <a:prstGeom prst="rect">
            <a:avLst/>
          </a:prstGeom>
          <a:noFill/>
          <a:ln w="12700">
            <a:solidFill>
              <a:srgbClr val="3B1B5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latinLnBrk="1">
              <a:defRPr/>
            </a:pPr>
            <a:endParaRPr lang="ko-KR" altLang="en-US" sz="2400">
              <a:solidFill>
                <a:prstClr val="white"/>
              </a:solidFill>
              <a:latin typeface="맑은 고딕"/>
              <a:ea typeface="맑은 고딕"/>
            </a:endParaRPr>
          </a:p>
        </p:txBody>
      </p:sp>
      <p:sp>
        <p:nvSpPr>
          <p:cNvPr id="3" name="내용 개체 틀 2"/>
          <p:cNvSpPr>
            <a:spLocks noGrp="1"/>
          </p:cNvSpPr>
          <p:nvPr>
            <p:ph idx="1"/>
          </p:nvPr>
        </p:nvSpPr>
        <p:spPr>
          <a:xfrm>
            <a:off x="609600" y="1600206"/>
            <a:ext cx="10972800" cy="4525963"/>
          </a:xfrm>
          <a:prstGeom prst="rect">
            <a:avLst/>
          </a:prstGeom>
        </p:spPr>
        <p:txBody>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6" name="바닥글 개체 틀 4"/>
          <p:cNvSpPr>
            <a:spLocks noGrp="1"/>
          </p:cNvSpPr>
          <p:nvPr>
            <p:ph type="ftr" sz="quarter" idx="10"/>
          </p:nvPr>
        </p:nvSpPr>
        <p:spPr>
          <a:xfrm>
            <a:off x="4165600" y="6510377"/>
            <a:ext cx="3860800" cy="365125"/>
          </a:xfrm>
          <a:prstGeom prst="rect">
            <a:avLst/>
          </a:prstGeom>
        </p:spPr>
        <p:txBody>
          <a:bodyPr/>
          <a:lstStyle>
            <a:lvl1pPr>
              <a:defRPr dirty="0">
                <a:solidFill>
                  <a:prstClr val="black">
                    <a:tint val="75000"/>
                  </a:prstClr>
                </a:solidFill>
                <a:latin typeface="맑은 고딕"/>
                <a:ea typeface="맑은 고딕"/>
              </a:defRPr>
            </a:lvl1pPr>
          </a:lstStyle>
          <a:p>
            <a:pPr latinLnBrk="1">
              <a:defRPr/>
            </a:pPr>
            <a:endParaRPr lang="ko-KR" altLang="en-US"/>
          </a:p>
        </p:txBody>
      </p:sp>
    </p:spTree>
    <p:extLst>
      <p:ext uri="{BB962C8B-B14F-4D97-AF65-F5344CB8AC3E}">
        <p14:creationId xmlns:p14="http://schemas.microsoft.com/office/powerpoint/2010/main" val="28688105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3135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구역 머리글">
    <p:spTree>
      <p:nvGrpSpPr>
        <p:cNvPr id="1" name=""/>
        <p:cNvGrpSpPr/>
        <p:nvPr/>
      </p:nvGrpSpPr>
      <p:grpSpPr>
        <a:xfrm>
          <a:off x="0" y="0"/>
          <a:ext cx="0" cy="0"/>
          <a:chOff x="0" y="0"/>
          <a:chExt cx="0" cy="0"/>
        </a:xfrm>
      </p:grpSpPr>
      <p:sp>
        <p:nvSpPr>
          <p:cNvPr id="8" name="직사각형 7"/>
          <p:cNvSpPr/>
          <p:nvPr userDrawn="1"/>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latinLnBrk="1"/>
            <a:endParaRPr lang="ko-KR" altLang="en-US" sz="1800">
              <a:solidFill>
                <a:prstClr val="white"/>
              </a:solidFill>
              <a:latin typeface="맑은 고딕"/>
              <a:ea typeface="맑은 고딕"/>
            </a:endParaRPr>
          </a:p>
        </p:txBody>
      </p:sp>
    </p:spTree>
    <p:extLst>
      <p:ext uri="{BB962C8B-B14F-4D97-AF65-F5344CB8AC3E}">
        <p14:creationId xmlns:p14="http://schemas.microsoft.com/office/powerpoint/2010/main" val="29637670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구역 머리글">
    <p:spTree>
      <p:nvGrpSpPr>
        <p:cNvPr id="1" name=""/>
        <p:cNvGrpSpPr/>
        <p:nvPr/>
      </p:nvGrpSpPr>
      <p:grpSpPr>
        <a:xfrm>
          <a:off x="0" y="0"/>
          <a:ext cx="0" cy="0"/>
          <a:chOff x="0" y="0"/>
          <a:chExt cx="0" cy="0"/>
        </a:xfrm>
      </p:grpSpPr>
      <p:sp>
        <p:nvSpPr>
          <p:cNvPr id="2" name="직사각형 7"/>
          <p:cNvSpPr/>
          <p:nvPr userDrawn="1"/>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latinLnBrk="1">
              <a:defRPr/>
            </a:pPr>
            <a:endParaRPr lang="ko-KR" altLang="en-US" sz="1800">
              <a:solidFill>
                <a:prstClr val="white"/>
              </a:solidFill>
              <a:latin typeface="맑은 고딕"/>
              <a:ea typeface="맑은 고딕"/>
            </a:endParaRPr>
          </a:p>
        </p:txBody>
      </p:sp>
    </p:spTree>
    <p:extLst>
      <p:ext uri="{BB962C8B-B14F-4D97-AF65-F5344CB8AC3E}">
        <p14:creationId xmlns:p14="http://schemas.microsoft.com/office/powerpoint/2010/main" val="4139362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812800" y="609600"/>
            <a:ext cx="10871200" cy="609600"/>
          </a:xfrm>
          <a:prstGeom prst="rect">
            <a:avLst/>
          </a:prstGeom>
        </p:spPr>
        <p:txBody>
          <a:bodyPr/>
          <a:lstStyle>
            <a:lvl1pPr>
              <a:defRPr>
                <a:latin typeface="+mj-ea"/>
                <a:ea typeface="+mj-ea"/>
              </a:defRPr>
            </a:lvl1pPr>
          </a:lstStyle>
          <a:p>
            <a:r>
              <a:rPr lang="ko-KR" altLang="en-US"/>
              <a:t>마스터 제목 스타일 편집</a:t>
            </a:r>
          </a:p>
        </p:txBody>
      </p:sp>
      <p:sp>
        <p:nvSpPr>
          <p:cNvPr id="3" name="내용 개체 틀 2"/>
          <p:cNvSpPr>
            <a:spLocks noGrp="1"/>
          </p:cNvSpPr>
          <p:nvPr>
            <p:ph idx="1"/>
          </p:nvPr>
        </p:nvSpPr>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atin typeface="+mn-ea"/>
                <a:ea typeface="+mn-ea"/>
              </a:defRPr>
            </a:lvl1pPr>
          </a:lstStyle>
          <a:p>
            <a:pPr>
              <a:defRPr/>
            </a:pPr>
            <a:endParaRPr lang="ko-KR" altLang="en-US">
              <a:latin typeface="Noto Sans CJK KR Regular"/>
              <a:ea typeface="Noto Sans CJK KR Regular"/>
            </a:endParaRPr>
          </a:p>
        </p:txBody>
      </p:sp>
      <p:sp>
        <p:nvSpPr>
          <p:cNvPr id="5" name="바닥글 개체 틀 4"/>
          <p:cNvSpPr>
            <a:spLocks noGrp="1"/>
          </p:cNvSpPr>
          <p:nvPr>
            <p:ph type="ftr" sz="quarter" idx="11"/>
          </p:nvPr>
        </p:nvSpPr>
        <p:spPr/>
        <p:txBody>
          <a:bodyPr/>
          <a:lstStyle>
            <a:lvl1pPr>
              <a:defRPr>
                <a:latin typeface="+mn-ea"/>
                <a:ea typeface="+mn-ea"/>
              </a:defRPr>
            </a:lvl1pPr>
          </a:lstStyle>
          <a:p>
            <a:pPr>
              <a:defRPr/>
            </a:pPr>
            <a:endParaRPr lang="ko-KR" altLang="en-US">
              <a:latin typeface="Noto Sans CJK KR Regular"/>
              <a:ea typeface="Noto Sans CJK KR Regular"/>
            </a:endParaRPr>
          </a:p>
        </p:txBody>
      </p:sp>
      <p:sp>
        <p:nvSpPr>
          <p:cNvPr id="6" name="슬라이드 번호 개체 틀 5"/>
          <p:cNvSpPr>
            <a:spLocks noGrp="1"/>
          </p:cNvSpPr>
          <p:nvPr>
            <p:ph type="sldNum" sz="quarter" idx="12"/>
          </p:nvPr>
        </p:nvSpPr>
        <p:spPr/>
        <p:txBody>
          <a:bodyPr/>
          <a:lstStyle>
            <a:lvl1pPr>
              <a:defRPr>
                <a:latin typeface="+mn-ea"/>
                <a:ea typeface="+mn-ea"/>
              </a:defRPr>
            </a:lvl1pPr>
          </a:lstStyle>
          <a:p>
            <a:pPr>
              <a:defRPr/>
            </a:pPr>
            <a:fld id="{31B653ED-D92A-E24D-8653-84D595A0D283}" type="slidenum">
              <a:rPr lang="ko-KR" altLang="en-US" smtClean="0">
                <a:ln w="0">
                  <a:solidFill>
                    <a:srgbClr val="DD8047">
                      <a:alpha val="0"/>
                    </a:srgbClr>
                  </a:solidFill>
                </a:ln>
                <a:solidFill>
                  <a:srgbClr val="000000"/>
                </a:solidFill>
                <a:latin typeface="Noto Sans CJK KR Regular"/>
                <a:ea typeface="Noto Sans CJK KR Regular"/>
              </a:rPr>
              <a:pPr>
                <a:defRPr/>
              </a:pPr>
              <a:t>‹#›</a:t>
            </a:fld>
            <a:endParaRPr lang="ko-KR" altLang="en-US">
              <a:ln w="0">
                <a:solidFill>
                  <a:srgbClr val="DD8047">
                    <a:alpha val="0"/>
                  </a:srgbClr>
                </a:solidFill>
              </a:ln>
              <a:solidFill>
                <a:srgbClr val="000000"/>
              </a:solidFill>
              <a:latin typeface="Noto Sans CJK KR Regular"/>
              <a:ea typeface="Noto Sans CJK KR Regular"/>
            </a:endParaRPr>
          </a:p>
        </p:txBody>
      </p:sp>
      <p:sp>
        <p:nvSpPr>
          <p:cNvPr id="13" name="텍스트 개체 틀 12"/>
          <p:cNvSpPr>
            <a:spLocks noGrp="1"/>
          </p:cNvSpPr>
          <p:nvPr>
            <p:ph type="body" sz="quarter" idx="13" hasCustomPrompt="1"/>
          </p:nvPr>
        </p:nvSpPr>
        <p:spPr>
          <a:xfrm>
            <a:off x="5181600" y="76200"/>
            <a:ext cx="7010400" cy="304800"/>
          </a:xfrm>
        </p:spPr>
        <p:txBody>
          <a:bodyPr anchor="ctr"/>
          <a:lstStyle>
            <a:lvl1pPr marL="0" indent="0" algn="r">
              <a:buNone/>
              <a:defRPr sz="1800">
                <a:solidFill>
                  <a:schemeClr val="bg1"/>
                </a:solidFill>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lang="ko-KR" altLang="en-US" dirty="0"/>
              <a:t>상단 부제</a:t>
            </a:r>
          </a:p>
        </p:txBody>
      </p:sp>
      <p:sp>
        <p:nvSpPr>
          <p:cNvPr id="14" name="텍스트 개체 틀 12"/>
          <p:cNvSpPr>
            <a:spLocks noGrp="1"/>
          </p:cNvSpPr>
          <p:nvPr>
            <p:ph type="body" sz="quarter" idx="14" hasCustomPrompt="1"/>
          </p:nvPr>
        </p:nvSpPr>
        <p:spPr>
          <a:xfrm rot="16200000">
            <a:off x="-1583095" y="3268099"/>
            <a:ext cx="3742193" cy="406400"/>
          </a:xfrm>
        </p:spPr>
        <p:txBody>
          <a:bodyPr anchor="ctr"/>
          <a:lstStyle>
            <a:lvl1pPr marL="0" indent="0" algn="ctr">
              <a:buNone/>
              <a:defRPr sz="1800">
                <a:solidFill>
                  <a:schemeClr val="tx1">
                    <a:lumMod val="65000"/>
                    <a:lumOff val="35000"/>
                  </a:schemeClr>
                </a:solidFill>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lang="ko-KR" altLang="en-US" dirty="0"/>
              <a:t>좌측 부제</a:t>
            </a:r>
          </a:p>
        </p:txBody>
      </p:sp>
      <p:sp>
        <p:nvSpPr>
          <p:cNvPr id="9" name="TextBox 8">
            <a:extLst>
              <a:ext uri="{FF2B5EF4-FFF2-40B4-BE49-F238E27FC236}">
                <a16:creationId xmlns:a16="http://schemas.microsoft.com/office/drawing/2014/main" id="{C8401CD2-E058-D64F-9CB2-D69BCB942EA2}"/>
              </a:ext>
            </a:extLst>
          </p:cNvPr>
          <p:cNvSpPr txBox="1"/>
          <p:nvPr userDrawn="1"/>
        </p:nvSpPr>
        <p:spPr>
          <a:xfrm>
            <a:off x="9963763" y="6248402"/>
            <a:ext cx="1513556" cy="584775"/>
          </a:xfrm>
          <a:prstGeom prst="rect">
            <a:avLst/>
          </a:prstGeom>
          <a:noFill/>
        </p:spPr>
        <p:txBody>
          <a:bodyPr wrap="none" rtlCol="0">
            <a:spAutoFit/>
          </a:bodyPr>
          <a:lstStyle/>
          <a:p>
            <a:r>
              <a:rPr lang="en-US" sz="3200" b="0" dirty="0">
                <a:solidFill>
                  <a:schemeClr val="bg1"/>
                </a:solidFill>
                <a:latin typeface="Bauhaus 93"/>
                <a:ea typeface="STHupo" panose="02010800040101010101" pitchFamily="2" charset="-122"/>
                <a:cs typeface="Bauhaus 93"/>
              </a:rPr>
              <a:t>Radi</a:t>
            </a:r>
            <a:r>
              <a:rPr lang="en-US" sz="3200" b="0" dirty="0">
                <a:solidFill>
                  <a:srgbClr val="0432FF"/>
                </a:solidFill>
                <a:latin typeface="Bauhaus 93"/>
                <a:ea typeface="STHupo" panose="02010800040101010101" pitchFamily="2" charset="-122"/>
                <a:cs typeface="Bauhaus 93"/>
              </a:rPr>
              <a:t>AN</a:t>
            </a:r>
          </a:p>
        </p:txBody>
      </p:sp>
    </p:spTree>
    <p:extLst>
      <p:ext uri="{BB962C8B-B14F-4D97-AF65-F5344CB8AC3E}">
        <p14:creationId xmlns:p14="http://schemas.microsoft.com/office/powerpoint/2010/main" val="98312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3" y="3308581"/>
            <a:ext cx="103632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09601" y="4777381"/>
            <a:ext cx="103632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6" name="Slide Number Placeholder 5"/>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229722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1" y="2142068"/>
            <a:ext cx="508406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88737" y="2142069"/>
            <a:ext cx="5084064"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6" name="Footer Placeholder 5"/>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7" name="Slide Number Placeholder 6"/>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203977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991307" y="2218267"/>
            <a:ext cx="472080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870201"/>
            <a:ext cx="508406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81493" y="2218267"/>
            <a:ext cx="469130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88736" y="2870201"/>
            <a:ext cx="508406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8" name="Footer Placeholder 7"/>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9" name="Slide Number Placeholder 8"/>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197443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09601" y="609602"/>
            <a:ext cx="103632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4" name="Footer Placeholder 3"/>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5" name="Slide Number Placeholder 4"/>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107999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Date Placeholder 1"/>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3" name="Footer Placeholder 2"/>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4" name="Slide Number Placeholder 3"/>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390082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15624" y="1557868"/>
            <a:ext cx="3817213"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808193" y="609601"/>
            <a:ext cx="6170633"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5624" y="2997201"/>
            <a:ext cx="3817213"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6" name="Footer Placeholder 5"/>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7" name="Slide Number Placeholder 6"/>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94931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8" y="0"/>
            <a:ext cx="12158133" cy="6858000"/>
          </a:xfrm>
          <a:prstGeom prst="rect">
            <a:avLst/>
          </a:prstGeom>
        </p:spPr>
      </p:pic>
      <p:sp>
        <p:nvSpPr>
          <p:cNvPr id="2" name="Title 1"/>
          <p:cNvSpPr>
            <a:spLocks noGrp="1"/>
          </p:cNvSpPr>
          <p:nvPr>
            <p:ph type="title"/>
          </p:nvPr>
        </p:nvSpPr>
        <p:spPr>
          <a:xfrm>
            <a:off x="616171" y="1735672"/>
            <a:ext cx="5462939"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6705600" y="914400"/>
            <a:ext cx="42672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616171" y="3107272"/>
            <a:ext cx="5462939"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6" name="Footer Placeholder 5"/>
          <p:cNvSpPr>
            <a:spLocks noGrp="1"/>
          </p:cNvSpPr>
          <p:nvPr>
            <p:ph type="ftr" sz="quarter" idx="11"/>
          </p:nvPr>
        </p:nvSpPr>
        <p:spPr/>
        <p:txBody>
          <a:bodyPr/>
          <a:lstStyle/>
          <a:p>
            <a:endParaRPr lang="en-US">
              <a:solidFill>
                <a:srgbClr val="21383A">
                  <a:tint val="75000"/>
                </a:srgbClr>
              </a:solidFill>
              <a:latin typeface="Roboto Light"/>
            </a:endParaRPr>
          </a:p>
        </p:txBody>
      </p:sp>
      <p:sp>
        <p:nvSpPr>
          <p:cNvPr id="7" name="Slide Number Placeholder 6"/>
          <p:cNvSpPr>
            <a:spLocks noGrp="1"/>
          </p:cNvSpPr>
          <p:nvPr>
            <p:ph type="sldNum" sz="quarter" idx="12"/>
          </p:nvPr>
        </p:nvSpPr>
        <p:spPr/>
        <p:txBody>
          <a:body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15100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609602"/>
            <a:ext cx="103632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2142069"/>
            <a:ext cx="103632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98283" y="5870577"/>
            <a:ext cx="1616231"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EADF445-A6A3-46D8-9605-F6409A235CA5}" type="datetimeFigureOut">
              <a:rPr lang="en-US" smtClean="0">
                <a:solidFill>
                  <a:srgbClr val="21383A">
                    <a:tint val="75000"/>
                  </a:srgbClr>
                </a:solidFill>
                <a:latin typeface="Roboto Light"/>
              </a:rPr>
              <a:pPr/>
              <a:t>12/20/22</a:t>
            </a:fld>
            <a:endParaRPr lang="en-US">
              <a:solidFill>
                <a:srgbClr val="21383A">
                  <a:tint val="75000"/>
                </a:srgbClr>
              </a:solidFill>
              <a:latin typeface="Roboto Light"/>
            </a:endParaRPr>
          </a:p>
        </p:txBody>
      </p:sp>
      <p:sp>
        <p:nvSpPr>
          <p:cNvPr id="5" name="Footer Placeholder 4"/>
          <p:cNvSpPr>
            <a:spLocks noGrp="1"/>
          </p:cNvSpPr>
          <p:nvPr>
            <p:ph type="ftr" sz="quarter" idx="3"/>
          </p:nvPr>
        </p:nvSpPr>
        <p:spPr>
          <a:xfrm>
            <a:off x="609601" y="5870577"/>
            <a:ext cx="798708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solidFill>
                <a:srgbClr val="21383A">
                  <a:tint val="75000"/>
                </a:srgbClr>
              </a:solidFill>
              <a:latin typeface="Roboto Light"/>
            </a:endParaRPr>
          </a:p>
        </p:txBody>
      </p:sp>
      <p:sp>
        <p:nvSpPr>
          <p:cNvPr id="6" name="Slide Number Placeholder 5"/>
          <p:cNvSpPr>
            <a:spLocks noGrp="1"/>
          </p:cNvSpPr>
          <p:nvPr>
            <p:ph type="sldNum" sz="quarter" idx="4"/>
          </p:nvPr>
        </p:nvSpPr>
        <p:spPr>
          <a:xfrm>
            <a:off x="10416113" y="5870577"/>
            <a:ext cx="556688"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20639EC-50FB-499D-B81F-F60275A8AC61}" type="slidenum">
              <a:rPr lang="en-US" smtClean="0">
                <a:solidFill>
                  <a:srgbClr val="21383A">
                    <a:tint val="75000"/>
                  </a:srgbClr>
                </a:solidFill>
                <a:latin typeface="Roboto Light"/>
              </a:rPr>
              <a:pPr/>
              <a:t>‹#›</a:t>
            </a:fld>
            <a:endParaRPr lang="en-US">
              <a:solidFill>
                <a:srgbClr val="21383A">
                  <a:tint val="75000"/>
                </a:srgbClr>
              </a:solidFill>
              <a:latin typeface="Roboto Light"/>
            </a:endParaRPr>
          </a:p>
        </p:txBody>
      </p:sp>
    </p:spTree>
    <p:extLst>
      <p:ext uri="{BB962C8B-B14F-4D97-AF65-F5344CB8AC3E}">
        <p14:creationId xmlns:p14="http://schemas.microsoft.com/office/powerpoint/2010/main" val="1753843782"/>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 id="2147483718" r:id="rId20"/>
    <p:sldLayoutId id="2147483719" r:id="rId21"/>
    <p:sldLayoutId id="2147483720" r:id="rId22"/>
    <p:sldLayoutId id="2147483721" r:id="rId23"/>
    <p:sldLayoutId id="2147483722" r:id="rId24"/>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18.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 Id="rId9" Type="http://schemas.openxmlformats.org/officeDocument/2006/relationships/image" Target="../media/image1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B5D9DB2F-CE49-AB4A-A02A-4F76F0FDEC4A}"/>
              </a:ext>
            </a:extLst>
          </p:cNvPr>
          <p:cNvSpPr txBox="1">
            <a:spLocks/>
          </p:cNvSpPr>
          <p:nvPr/>
        </p:nvSpPr>
        <p:spPr>
          <a:xfrm>
            <a:off x="2035596" y="880533"/>
            <a:ext cx="8229600" cy="5350934"/>
          </a:xfrm>
          <a:prstGeom prst="rect">
            <a:avLst/>
          </a:prstGeom>
        </p:spPr>
        <p:txBody>
          <a:bodyPr vert="horz" lIns="91440" tIns="45720" rIns="91440" bIns="45720" rtlCol="0" anchor="ctr">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457200" marR="0" lvl="1" indent="0" algn="l" defTabSz="4572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제목 3">
            <a:extLst>
              <a:ext uri="{FF2B5EF4-FFF2-40B4-BE49-F238E27FC236}">
                <a16:creationId xmlns:a16="http://schemas.microsoft.com/office/drawing/2014/main" id="{E2AE11B6-66C4-5842-8615-24F02009260D}"/>
              </a:ext>
            </a:extLst>
          </p:cNvPr>
          <p:cNvSpPr txBox="1">
            <a:spLocks/>
          </p:cNvSpPr>
          <p:nvPr/>
        </p:nvSpPr>
        <p:spPr bwMode="auto">
          <a:xfrm>
            <a:off x="1119955" y="732497"/>
            <a:ext cx="8666271" cy="757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571500" marR="0" lvl="0" indent="-571500" algn="l" defTabSz="457200" rtl="0" eaLnBrk="1" fontAlgn="auto" latinLnBrk="1" hangingPunct="1">
              <a:lnSpc>
                <a:spcPct val="90000"/>
              </a:lnSpc>
              <a:spcBef>
                <a:spcPts val="0"/>
              </a:spcBef>
              <a:spcAft>
                <a:spcPts val="0"/>
              </a:spcAft>
              <a:buClrTx/>
              <a:buSzTx/>
              <a:buFont typeface="Wingdings" pitchFamily="2" charset="2"/>
              <a:buChar char="q"/>
              <a:tabLst/>
              <a:defRPr/>
            </a:pPr>
            <a:r>
              <a:rPr lang="en-US" altLang="ko-KR" sz="3600" b="1" dirty="0">
                <a:solidFill>
                  <a:srgbClr val="0432FF"/>
                </a:solidFill>
                <a:latin typeface="Roboto Medium"/>
                <a:cs typeface="Arial" charset="0"/>
              </a:rPr>
              <a:t>The BISPL Awards</a:t>
            </a:r>
            <a:endParaRPr kumimoji="0" lang="ko-KR" altLang="en-US" sz="3600" b="1" i="0" u="none" strike="noStrike" kern="1200" cap="none" spc="0" normalizeH="0" baseline="0" noProof="0" dirty="0">
              <a:ln>
                <a:noFill/>
              </a:ln>
              <a:solidFill>
                <a:srgbClr val="0432FF"/>
              </a:solidFill>
              <a:effectLst/>
              <a:uLnTx/>
              <a:uFillTx/>
              <a:latin typeface="Roboto Medium"/>
              <a:cs typeface="Arial" charset="0"/>
            </a:endParaRPr>
          </a:p>
        </p:txBody>
      </p:sp>
      <p:sp>
        <p:nvSpPr>
          <p:cNvPr id="6" name="TextBox 5">
            <a:extLst>
              <a:ext uri="{FF2B5EF4-FFF2-40B4-BE49-F238E27FC236}">
                <a16:creationId xmlns:a16="http://schemas.microsoft.com/office/drawing/2014/main" id="{CC660322-8AB1-9B44-B370-4C9C1C8AE47A}"/>
              </a:ext>
            </a:extLst>
          </p:cNvPr>
          <p:cNvSpPr txBox="1"/>
          <p:nvPr/>
        </p:nvSpPr>
        <p:spPr>
          <a:xfrm>
            <a:off x="605790" y="1637770"/>
            <a:ext cx="10435590" cy="1200329"/>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a:spAutoFit/>
          </a:bodyPr>
          <a:lstStyle/>
          <a:p>
            <a:pPr algn="just"/>
            <a:r>
              <a:rPr lang="en-US" altLang="ko-Kore-KR" sz="2400" b="0" i="0" dirty="0">
                <a:solidFill>
                  <a:srgbClr val="333333"/>
                </a:solidFill>
                <a:effectLst/>
                <a:latin typeface="Arial" panose="020B0604020202020204" pitchFamily="34" charset="0"/>
                <a:cs typeface="Arial" panose="020B0604020202020204" pitchFamily="34" charset="0"/>
              </a:rPr>
              <a:t> BISPL awards was created in 2013 to recognize the contributions of BISPL researchers during the year. The criterion for the selection is based on the research, services, etc. There are three categories:</a:t>
            </a:r>
            <a:endParaRPr lang="ko-Kore-KR" altLang="en-US" sz="24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EAD485D7-E39C-6D4C-9937-F6765CA84C11}"/>
              </a:ext>
            </a:extLst>
          </p:cNvPr>
          <p:cNvSpPr txBox="1"/>
          <p:nvPr/>
        </p:nvSpPr>
        <p:spPr>
          <a:xfrm>
            <a:off x="605790" y="3212098"/>
            <a:ext cx="10172699" cy="3139321"/>
          </a:xfrm>
          <a:prstGeom prst="rect">
            <a:avLst/>
          </a:prstGeom>
          <a:noFill/>
        </p:spPr>
        <p:txBody>
          <a:bodyPr wrap="square">
            <a:spAutoFit/>
          </a:bodyPr>
          <a:lstStyle/>
          <a:p>
            <a:r>
              <a:rPr lang="en-US" altLang="ko-Kore-KR" b="1" i="0" dirty="0">
                <a:solidFill>
                  <a:srgbClr val="0432FF"/>
                </a:solidFill>
                <a:effectLst/>
                <a:latin typeface="Arial" panose="020B0604020202020204" pitchFamily="34" charset="0"/>
                <a:cs typeface="Arial" panose="020B0604020202020204" pitchFamily="34" charset="0"/>
              </a:rPr>
              <a:t>- Best Researcher of the Year </a:t>
            </a:r>
            <a:br>
              <a:rPr lang="en-US" altLang="ko-Kore-KR" b="1" i="0" dirty="0">
                <a:solidFill>
                  <a:srgbClr val="333333"/>
                </a:solidFill>
                <a:effectLst/>
                <a:latin typeface="Arial" panose="020B0604020202020204" pitchFamily="34" charset="0"/>
                <a:cs typeface="Arial" panose="020B0604020202020204" pitchFamily="34" charset="0"/>
              </a:rPr>
            </a:br>
            <a:r>
              <a:rPr lang="en-US" altLang="ko-Kore-KR" b="1" dirty="0">
                <a:solidFill>
                  <a:srgbClr val="333333"/>
                </a:solidFill>
                <a:latin typeface="Arial" panose="020B0604020202020204" pitchFamily="34" charset="0"/>
                <a:cs typeface="Arial" panose="020B0604020202020204" pitchFamily="34" charset="0"/>
              </a:rPr>
              <a:t>B</a:t>
            </a:r>
            <a:r>
              <a:rPr lang="en-US" altLang="ko-Kore-KR" b="1" i="0" dirty="0">
                <a:solidFill>
                  <a:srgbClr val="333333"/>
                </a:solidFill>
                <a:effectLst/>
                <a:latin typeface="Arial" panose="020B0604020202020204" pitchFamily="34" charset="0"/>
                <a:cs typeface="Arial" panose="020B0604020202020204" pitchFamily="34" charset="0"/>
              </a:rPr>
              <a:t>est researchers among postdoc, researchers and graduate students</a:t>
            </a:r>
            <a:endParaRPr lang="en-US" altLang="ko-Kore-KR" b="1" dirty="0">
              <a:solidFill>
                <a:srgbClr val="333333"/>
              </a:solidFill>
              <a:latin typeface="Arial" panose="020B0604020202020204" pitchFamily="34" charset="0"/>
              <a:cs typeface="Arial" panose="020B0604020202020204" pitchFamily="34" charset="0"/>
            </a:endParaRPr>
          </a:p>
          <a:p>
            <a:r>
              <a:rPr lang="en-US" altLang="ko-Kore-KR" b="1" dirty="0">
                <a:solidFill>
                  <a:srgbClr val="FF0000"/>
                </a:solidFill>
                <a:latin typeface="Arial" panose="020B0604020202020204" pitchFamily="34" charset="0"/>
                <a:cs typeface="Arial" panose="020B0604020202020204" pitchFamily="34" charset="0"/>
              </a:rPr>
              <a:t>Prize money: 4 million KW</a:t>
            </a:r>
            <a:endParaRPr lang="en-US" altLang="ko-Kore-KR" b="1" i="0" dirty="0">
              <a:solidFill>
                <a:srgbClr val="FF0000"/>
              </a:solidFill>
              <a:effectLst/>
              <a:latin typeface="Arial" panose="020B0604020202020204" pitchFamily="34" charset="0"/>
              <a:cs typeface="Arial" panose="020B0604020202020204" pitchFamily="34" charset="0"/>
            </a:endParaRPr>
          </a:p>
          <a:p>
            <a:endParaRPr lang="en-US" altLang="ko-Kore-KR" b="1" dirty="0">
              <a:solidFill>
                <a:srgbClr val="333333"/>
              </a:solidFill>
              <a:latin typeface="Arial" panose="020B0604020202020204" pitchFamily="34" charset="0"/>
              <a:cs typeface="Arial" panose="020B0604020202020204" pitchFamily="34" charset="0"/>
            </a:endParaRPr>
          </a:p>
          <a:p>
            <a:r>
              <a:rPr lang="en-US" altLang="ko-Kore-KR" b="1" i="0" dirty="0">
                <a:solidFill>
                  <a:srgbClr val="0432FF"/>
                </a:solidFill>
                <a:effectLst/>
                <a:latin typeface="Arial" panose="020B0604020202020204" pitchFamily="34" charset="0"/>
                <a:cs typeface="Arial" panose="020B0604020202020204" pitchFamily="34" charset="0"/>
              </a:rPr>
              <a:t>- Best Doctoral Student </a:t>
            </a:r>
            <a:r>
              <a:rPr lang="en-US" altLang="ko-Kore-KR" b="1" dirty="0">
                <a:solidFill>
                  <a:srgbClr val="0432FF"/>
                </a:solidFill>
                <a:latin typeface="Arial" panose="020B0604020202020204" pitchFamily="34" charset="0"/>
                <a:cs typeface="Arial" panose="020B0604020202020204" pitchFamily="34" charset="0"/>
              </a:rPr>
              <a:t>of the Year </a:t>
            </a:r>
            <a:br>
              <a:rPr lang="en-US" altLang="ko-Kore-KR" b="1" i="0" dirty="0">
                <a:solidFill>
                  <a:srgbClr val="333333"/>
                </a:solidFill>
                <a:effectLst/>
                <a:latin typeface="Arial" panose="020B0604020202020204" pitchFamily="34" charset="0"/>
                <a:cs typeface="Arial" panose="020B0604020202020204" pitchFamily="34" charset="0"/>
              </a:rPr>
            </a:br>
            <a:r>
              <a:rPr lang="en-US" altLang="ko-Kore-KR" b="1" i="0" dirty="0">
                <a:solidFill>
                  <a:srgbClr val="333333"/>
                </a:solidFill>
                <a:effectLst/>
                <a:latin typeface="Arial" panose="020B0604020202020204" pitchFamily="34" charset="0"/>
                <a:cs typeface="Arial" panose="020B0604020202020204" pitchFamily="34" charset="0"/>
              </a:rPr>
              <a:t>Best researcher among Ph.D. students</a:t>
            </a:r>
            <a:endParaRPr lang="en-US" altLang="ko-Kore-KR" b="1" dirty="0">
              <a:solidFill>
                <a:srgbClr val="333333"/>
              </a:solidFill>
              <a:latin typeface="Arial" panose="020B0604020202020204" pitchFamily="34" charset="0"/>
              <a:cs typeface="Arial" panose="020B0604020202020204" pitchFamily="34" charset="0"/>
            </a:endParaRPr>
          </a:p>
          <a:p>
            <a:r>
              <a:rPr lang="en-US" altLang="ko-Kore-KR" b="1" i="0" dirty="0">
                <a:solidFill>
                  <a:srgbClr val="FF0000"/>
                </a:solidFill>
                <a:effectLst/>
                <a:latin typeface="Arial" panose="020B0604020202020204" pitchFamily="34" charset="0"/>
                <a:cs typeface="Arial" panose="020B0604020202020204" pitchFamily="34" charset="0"/>
              </a:rPr>
              <a:t>Prize money: 3 million KW</a:t>
            </a:r>
          </a:p>
          <a:p>
            <a:br>
              <a:rPr lang="en-US" altLang="ko-Kore-KR" b="1" i="0" dirty="0">
                <a:solidFill>
                  <a:srgbClr val="333333"/>
                </a:solidFill>
                <a:effectLst/>
                <a:latin typeface="Arial" panose="020B0604020202020204" pitchFamily="34" charset="0"/>
                <a:cs typeface="Arial" panose="020B0604020202020204" pitchFamily="34" charset="0"/>
              </a:rPr>
            </a:br>
            <a:r>
              <a:rPr lang="en-US" altLang="ko-Kore-KR" b="1" i="0" dirty="0">
                <a:solidFill>
                  <a:srgbClr val="333333"/>
                </a:solidFill>
                <a:effectLst/>
                <a:latin typeface="Arial" panose="020B0604020202020204" pitchFamily="34" charset="0"/>
                <a:cs typeface="Arial" panose="020B0604020202020204" pitchFamily="34" charset="0"/>
              </a:rPr>
              <a:t>- </a:t>
            </a:r>
            <a:r>
              <a:rPr lang="en-US" altLang="ko-Kore-KR" b="1" i="0" dirty="0">
                <a:solidFill>
                  <a:srgbClr val="0432FF"/>
                </a:solidFill>
                <a:effectLst/>
                <a:latin typeface="Arial" panose="020B0604020202020204" pitchFamily="34" charset="0"/>
                <a:cs typeface="Arial" panose="020B0604020202020204" pitchFamily="34" charset="0"/>
              </a:rPr>
              <a:t>Best Master Student </a:t>
            </a:r>
            <a:r>
              <a:rPr lang="en-US" altLang="ko-Kore-KR" b="1" dirty="0">
                <a:solidFill>
                  <a:srgbClr val="0432FF"/>
                </a:solidFill>
                <a:latin typeface="Arial" panose="020B0604020202020204" pitchFamily="34" charset="0"/>
                <a:cs typeface="Arial" panose="020B0604020202020204" pitchFamily="34" charset="0"/>
              </a:rPr>
              <a:t>of the Year </a:t>
            </a:r>
            <a:br>
              <a:rPr lang="en-US" altLang="ko-Kore-KR" b="1" i="0" dirty="0">
                <a:solidFill>
                  <a:srgbClr val="333333"/>
                </a:solidFill>
                <a:effectLst/>
                <a:latin typeface="Arial" panose="020B0604020202020204" pitchFamily="34" charset="0"/>
                <a:cs typeface="Arial" panose="020B0604020202020204" pitchFamily="34" charset="0"/>
              </a:rPr>
            </a:br>
            <a:r>
              <a:rPr lang="en-US" altLang="ko-Kore-KR" b="1" dirty="0">
                <a:solidFill>
                  <a:srgbClr val="333333"/>
                </a:solidFill>
                <a:latin typeface="Arial" panose="020B0604020202020204" pitchFamily="34" charset="0"/>
                <a:cs typeface="Arial" panose="020B0604020202020204" pitchFamily="34" charset="0"/>
              </a:rPr>
              <a:t>B</a:t>
            </a:r>
            <a:r>
              <a:rPr lang="en-US" altLang="ko-Kore-KR" b="1" i="0" dirty="0">
                <a:solidFill>
                  <a:srgbClr val="333333"/>
                </a:solidFill>
                <a:effectLst/>
                <a:latin typeface="Arial" panose="020B0604020202020204" pitchFamily="34" charset="0"/>
                <a:cs typeface="Arial" panose="020B0604020202020204" pitchFamily="34" charset="0"/>
              </a:rPr>
              <a:t>est researcher among M.S. students</a:t>
            </a:r>
          </a:p>
          <a:p>
            <a:r>
              <a:rPr lang="en-US" altLang="ko-Kore-KR" b="1" dirty="0">
                <a:solidFill>
                  <a:srgbClr val="FF0000"/>
                </a:solidFill>
                <a:latin typeface="Arial" panose="020B0604020202020204" pitchFamily="34" charset="0"/>
                <a:cs typeface="Arial" panose="020B0604020202020204" pitchFamily="34" charset="0"/>
              </a:rPr>
              <a:t>Prize money: 2 million KW</a:t>
            </a:r>
          </a:p>
        </p:txBody>
      </p:sp>
    </p:spTree>
    <p:extLst>
      <p:ext uri="{BB962C8B-B14F-4D97-AF65-F5344CB8AC3E}">
        <p14:creationId xmlns:p14="http://schemas.microsoft.com/office/powerpoint/2010/main" val="221638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3">
            <a:extLst>
              <a:ext uri="{FF2B5EF4-FFF2-40B4-BE49-F238E27FC236}">
                <a16:creationId xmlns:a16="http://schemas.microsoft.com/office/drawing/2014/main" id="{E2AE11B6-66C4-5842-8615-24F02009260D}"/>
              </a:ext>
            </a:extLst>
          </p:cNvPr>
          <p:cNvSpPr txBox="1">
            <a:spLocks/>
          </p:cNvSpPr>
          <p:nvPr/>
        </p:nvSpPr>
        <p:spPr bwMode="auto">
          <a:xfrm>
            <a:off x="1119955" y="732497"/>
            <a:ext cx="9498515" cy="757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571500" marR="0" lvl="0" indent="-571500" algn="l" defTabSz="457200" rtl="0" eaLnBrk="1" fontAlgn="auto" latinLnBrk="1" hangingPunct="1">
              <a:lnSpc>
                <a:spcPct val="90000"/>
              </a:lnSpc>
              <a:spcBef>
                <a:spcPts val="0"/>
              </a:spcBef>
              <a:spcAft>
                <a:spcPts val="0"/>
              </a:spcAft>
              <a:buClrTx/>
              <a:buSzTx/>
              <a:buFont typeface="Wingdings" pitchFamily="2" charset="2"/>
              <a:buChar char="q"/>
              <a:tabLst/>
              <a:defRPr/>
            </a:pPr>
            <a:r>
              <a:rPr lang="en-US" altLang="ko-KR" sz="3600" b="1" dirty="0">
                <a:solidFill>
                  <a:srgbClr val="0432FF"/>
                </a:solidFill>
                <a:latin typeface="Roboto Medium"/>
                <a:cs typeface="Arial" charset="0"/>
              </a:rPr>
              <a:t>Best Master Student of the Year</a:t>
            </a:r>
            <a:endParaRPr kumimoji="0" lang="ko-KR" altLang="en-US" sz="3600" b="1" i="0" u="none" strike="noStrike" kern="1200" cap="none" spc="0" normalizeH="0" baseline="0" noProof="0" dirty="0">
              <a:ln>
                <a:noFill/>
              </a:ln>
              <a:solidFill>
                <a:srgbClr val="0432FF"/>
              </a:solidFill>
              <a:effectLst/>
              <a:uLnTx/>
              <a:uFillTx/>
              <a:latin typeface="Roboto Medium"/>
              <a:cs typeface="Arial" charset="0"/>
            </a:endParaRPr>
          </a:p>
        </p:txBody>
      </p:sp>
      <p:sp>
        <p:nvSpPr>
          <p:cNvPr id="14" name="직사각형 14">
            <a:extLst>
              <a:ext uri="{FF2B5EF4-FFF2-40B4-BE49-F238E27FC236}">
                <a16:creationId xmlns:a16="http://schemas.microsoft.com/office/drawing/2014/main" id="{BE4E39C5-6966-AC47-B43B-B3AD49ACD0B3}"/>
              </a:ext>
            </a:extLst>
          </p:cNvPr>
          <p:cNvSpPr/>
          <p:nvPr/>
        </p:nvSpPr>
        <p:spPr>
          <a:xfrm>
            <a:off x="5531906" y="2314911"/>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Journal + Top Tier Conf Publications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1 papers (30pts)</a:t>
            </a:r>
          </a:p>
        </p:txBody>
      </p:sp>
      <p:sp>
        <p:nvSpPr>
          <p:cNvPr id="15" name="직사각형 14">
            <a:extLst>
              <a:ext uri="{FF2B5EF4-FFF2-40B4-BE49-F238E27FC236}">
                <a16:creationId xmlns:a16="http://schemas.microsoft.com/office/drawing/2014/main" id="{477A4DE9-0C49-AE4D-9B6B-57CAAE82BD1B}"/>
              </a:ext>
            </a:extLst>
          </p:cNvPr>
          <p:cNvSpPr/>
          <p:nvPr/>
        </p:nvSpPr>
        <p:spPr>
          <a:xfrm>
            <a:off x="5531906" y="2985063"/>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Journal + Top Tier Conf Submissions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2 papers (50pts)</a:t>
            </a:r>
          </a:p>
        </p:txBody>
      </p:sp>
      <p:sp>
        <p:nvSpPr>
          <p:cNvPr id="16" name="직사각형 15">
            <a:extLst>
              <a:ext uri="{FF2B5EF4-FFF2-40B4-BE49-F238E27FC236}">
                <a16:creationId xmlns:a16="http://schemas.microsoft.com/office/drawing/2014/main" id="{E63F36FB-F2E2-8443-833F-03B2CF783EA9}"/>
              </a:ext>
            </a:extLst>
          </p:cNvPr>
          <p:cNvSpPr/>
          <p:nvPr/>
        </p:nvSpPr>
        <p:spPr>
          <a:xfrm>
            <a:off x="5531906" y="3655215"/>
            <a:ext cx="5250938" cy="338554"/>
          </a:xfrm>
          <a:prstGeom prst="rect">
            <a:avLst/>
          </a:prstGeom>
        </p:spPr>
        <p:txBody>
          <a:bodyPr wrap="square">
            <a:spAutoFit/>
          </a:bodyPr>
          <a:lstStyle/>
          <a:p>
            <a:pPr lvl="0">
              <a:defRPr/>
            </a:pPr>
            <a:endPar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8" name="TextBox 17">
            <a:extLst>
              <a:ext uri="{FF2B5EF4-FFF2-40B4-BE49-F238E27FC236}">
                <a16:creationId xmlns:a16="http://schemas.microsoft.com/office/drawing/2014/main" id="{74215971-4D75-984A-8420-1DBE3329EABE}"/>
              </a:ext>
            </a:extLst>
          </p:cNvPr>
          <p:cNvSpPr txBox="1"/>
          <p:nvPr/>
        </p:nvSpPr>
        <p:spPr>
          <a:xfrm>
            <a:off x="1494039" y="5498133"/>
            <a:ext cx="3001656" cy="523220"/>
          </a:xfrm>
          <a:prstGeom prst="rect">
            <a:avLst/>
          </a:prstGeom>
          <a:noFill/>
        </p:spPr>
        <p:txBody>
          <a:bodyPr wrap="none" rtlCol="0">
            <a:spAutoFit/>
          </a:bodyPr>
          <a:lstStyle/>
          <a:p>
            <a:r>
              <a:rPr kumimoji="1" lang="en-US" altLang="ko-Kore-KR" sz="2800" dirty="0">
                <a:solidFill>
                  <a:srgbClr val="0432FF"/>
                </a:solidFill>
                <a:latin typeface="Arial Rounded MT Bold" panose="020F0704030504030204" pitchFamily="34" charset="0"/>
              </a:rPr>
              <a:t>Total Score: </a:t>
            </a:r>
            <a:r>
              <a:rPr kumimoji="1" lang="en-US" altLang="ko-KR" sz="2800" dirty="0">
                <a:solidFill>
                  <a:srgbClr val="0432FF"/>
                </a:solidFill>
                <a:latin typeface="Arial Rounded MT Bold" panose="020F0704030504030204" pitchFamily="34" charset="0"/>
              </a:rPr>
              <a:t>110</a:t>
            </a:r>
            <a:endParaRPr kumimoji="1" lang="ko-Kore-KR" altLang="en-US" sz="2800" dirty="0">
              <a:solidFill>
                <a:srgbClr val="0432FF"/>
              </a:solidFill>
              <a:latin typeface="Arial Rounded MT Bold" panose="020F0704030504030204" pitchFamily="34" charset="0"/>
            </a:endParaRPr>
          </a:p>
        </p:txBody>
      </p:sp>
      <p:sp>
        <p:nvSpPr>
          <p:cNvPr id="12" name="직사각형 11">
            <a:extLst>
              <a:ext uri="{FF2B5EF4-FFF2-40B4-BE49-F238E27FC236}">
                <a16:creationId xmlns:a16="http://schemas.microsoft.com/office/drawing/2014/main" id="{92DACC36-08FA-FA4F-A4FE-6C261F03D9F7}"/>
              </a:ext>
            </a:extLst>
          </p:cNvPr>
          <p:cNvSpPr/>
          <p:nvPr/>
        </p:nvSpPr>
        <p:spPr>
          <a:xfrm>
            <a:off x="5531906" y="4417432"/>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International award</a:t>
            </a:r>
          </a:p>
          <a:p>
            <a:pPr marL="285750" lvl="0" indent="-285750">
              <a:buFont typeface="Arial" panose="020B0604020202020204" pitchFamily="34" charset="0"/>
              <a:buChar char="•"/>
              <a:defRPr/>
            </a:pPr>
            <a:r>
              <a:rPr lang="en-US" altLang="ko-KR" sz="1600" dirty="0" err="1">
                <a:solidFill>
                  <a:prstClr val="black"/>
                </a:solidFill>
                <a:latin typeface="Arial" panose="020B0604020202020204" pitchFamily="34" charset="0"/>
                <a:cs typeface="Arial" panose="020B0604020202020204" pitchFamily="34" charset="0"/>
                <a:sym typeface="Wingdings" panose="05000000000000000000" pitchFamily="2" charset="2"/>
              </a:rPr>
              <a:t>NeurIPS</a:t>
            </a: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 travel  (20pts)</a:t>
            </a:r>
          </a:p>
        </p:txBody>
      </p:sp>
      <p:pic>
        <p:nvPicPr>
          <p:cNvPr id="1028" name="Picture 4" descr="Picture">
            <a:extLst>
              <a:ext uri="{FF2B5EF4-FFF2-40B4-BE49-F238E27FC236}">
                <a16:creationId xmlns:a16="http://schemas.microsoft.com/office/drawing/2014/main" id="{E21CDC6F-8427-B939-A191-00DABE8D5C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6605" y="1780902"/>
            <a:ext cx="3003323" cy="3577872"/>
          </a:xfrm>
          <a:prstGeom prst="rect">
            <a:avLst/>
          </a:prstGeom>
          <a:noFill/>
          <a:extLst>
            <a:ext uri="{909E8E84-426E-40DD-AFC4-6F175D3DCCD1}">
              <a14:hiddenFill xmlns:a14="http://schemas.microsoft.com/office/drawing/2010/main">
                <a:solidFill>
                  <a:srgbClr val="FFFFFF"/>
                </a:solidFill>
              </a14:hiddenFill>
            </a:ext>
          </a:extLst>
        </p:spPr>
      </p:pic>
      <p:sp>
        <p:nvSpPr>
          <p:cNvPr id="2" name="직사각형 1">
            <a:extLst>
              <a:ext uri="{FF2B5EF4-FFF2-40B4-BE49-F238E27FC236}">
                <a16:creationId xmlns:a16="http://schemas.microsoft.com/office/drawing/2014/main" id="{96861AFB-F9FB-3B72-1354-2CDE937670FA}"/>
              </a:ext>
            </a:extLst>
          </p:cNvPr>
          <p:cNvSpPr/>
          <p:nvPr/>
        </p:nvSpPr>
        <p:spPr>
          <a:xfrm>
            <a:off x="5367532" y="3754374"/>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 Other International Conf Publications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1 papers (10pts)</a:t>
            </a:r>
          </a:p>
        </p:txBody>
      </p:sp>
    </p:spTree>
    <p:extLst>
      <p:ext uri="{BB962C8B-B14F-4D97-AF65-F5344CB8AC3E}">
        <p14:creationId xmlns:p14="http://schemas.microsoft.com/office/powerpoint/2010/main" val="2994522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3">
            <a:extLst>
              <a:ext uri="{FF2B5EF4-FFF2-40B4-BE49-F238E27FC236}">
                <a16:creationId xmlns:a16="http://schemas.microsoft.com/office/drawing/2014/main" id="{E2AE11B6-66C4-5842-8615-24F02009260D}"/>
              </a:ext>
            </a:extLst>
          </p:cNvPr>
          <p:cNvSpPr txBox="1">
            <a:spLocks/>
          </p:cNvSpPr>
          <p:nvPr/>
        </p:nvSpPr>
        <p:spPr bwMode="auto">
          <a:xfrm>
            <a:off x="1119955" y="732497"/>
            <a:ext cx="8666271" cy="757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571500" marR="0" lvl="0" indent="-571500" algn="l" defTabSz="457200" rtl="0" eaLnBrk="1" fontAlgn="auto" latinLnBrk="1" hangingPunct="1">
              <a:lnSpc>
                <a:spcPct val="90000"/>
              </a:lnSpc>
              <a:spcBef>
                <a:spcPts val="0"/>
              </a:spcBef>
              <a:spcAft>
                <a:spcPts val="0"/>
              </a:spcAft>
              <a:buClrTx/>
              <a:buSzTx/>
              <a:buFont typeface="Wingdings" pitchFamily="2" charset="2"/>
              <a:buChar char="q"/>
              <a:tabLst/>
              <a:defRPr/>
            </a:pPr>
            <a:r>
              <a:rPr lang="en-US" altLang="ko-KR" sz="3600" b="1" dirty="0">
                <a:solidFill>
                  <a:srgbClr val="0432FF"/>
                </a:solidFill>
                <a:latin typeface="Roboto Medium"/>
                <a:cs typeface="Arial" charset="0"/>
              </a:rPr>
              <a:t>Best Master Student of the Year</a:t>
            </a:r>
            <a:endParaRPr kumimoji="0" lang="ko-KR" altLang="en-US" sz="3600" b="1" i="0" u="none" strike="noStrike" kern="1200" cap="none" spc="0" normalizeH="0" baseline="0" noProof="0" dirty="0">
              <a:ln>
                <a:noFill/>
              </a:ln>
              <a:solidFill>
                <a:srgbClr val="0432FF"/>
              </a:solidFill>
              <a:effectLst/>
              <a:uLnTx/>
              <a:uFillTx/>
              <a:latin typeface="Roboto Medium"/>
              <a:cs typeface="Arial" charset="0"/>
            </a:endParaRPr>
          </a:p>
        </p:txBody>
      </p:sp>
      <p:sp>
        <p:nvSpPr>
          <p:cNvPr id="13" name="TextBox 12">
            <a:extLst>
              <a:ext uri="{FF2B5EF4-FFF2-40B4-BE49-F238E27FC236}">
                <a16:creationId xmlns:a16="http://schemas.microsoft.com/office/drawing/2014/main" id="{E2D172DC-14E9-114F-A5D1-20549212D640}"/>
              </a:ext>
            </a:extLst>
          </p:cNvPr>
          <p:cNvSpPr txBox="1"/>
          <p:nvPr/>
        </p:nvSpPr>
        <p:spPr>
          <a:xfrm>
            <a:off x="720090" y="2437418"/>
            <a:ext cx="10332719" cy="1146917"/>
          </a:xfrm>
          <a:prstGeom prst="rect">
            <a:avLst/>
          </a:prstGeom>
          <a:noFill/>
        </p:spPr>
        <p:txBody>
          <a:bodyPr wrap="square">
            <a:spAutoFit/>
          </a:bodyPr>
          <a:lstStyle/>
          <a:p>
            <a:pPr marL="342900" indent="-342900" algn="just" latinLnBrk="1">
              <a:lnSpc>
                <a:spcPct val="115000"/>
              </a:lnSpc>
              <a:spcAft>
                <a:spcPts val="1000"/>
              </a:spcAft>
              <a:buFontTx/>
              <a:buAutoNum type="arabicPeriod"/>
            </a:pPr>
            <a:r>
              <a:rPr lang="en-US" altLang="ko-Kore-KR" kern="100" dirty="0">
                <a:solidFill>
                  <a:schemeClr val="bg1"/>
                </a:solidFill>
                <a:latin typeface="맑은 고딕" panose="020B0503020000020004" pitchFamily="34" charset="-127"/>
                <a:ea typeface="맑은 고딕" panose="020B0503020000020004" pitchFamily="34" charset="-127"/>
                <a:cs typeface="Times New Roman" panose="02020603050405020304" pitchFamily="18" charset="0"/>
              </a:rPr>
              <a:t>Energy-Based Contrastive Learning of Visual Representations , </a:t>
            </a:r>
            <a:r>
              <a:rPr lang="en-US" altLang="ko-Kore-KR" kern="100" dirty="0" err="1">
                <a:solidFill>
                  <a:schemeClr val="bg1"/>
                </a:solidFill>
                <a:latin typeface="맑은 고딕" panose="020B0503020000020004" pitchFamily="34" charset="-127"/>
                <a:ea typeface="맑은 고딕" panose="020B0503020000020004" pitchFamily="34" charset="-127"/>
                <a:cs typeface="Times New Roman" panose="02020603050405020304" pitchFamily="18" charset="0"/>
              </a:rPr>
              <a:t>NeurIPS</a:t>
            </a:r>
            <a:r>
              <a:rPr lang="en-US" altLang="ko-Kore-KR" kern="100" dirty="0">
                <a:solidFill>
                  <a:schemeClr val="bg1"/>
                </a:solidFill>
                <a:latin typeface="맑은 고딕" panose="020B0503020000020004" pitchFamily="34" charset="-127"/>
                <a:ea typeface="맑은 고딕" panose="020B0503020000020004" pitchFamily="34" charset="-127"/>
                <a:cs typeface="Times New Roman" panose="02020603050405020304" pitchFamily="18" charset="0"/>
              </a:rPr>
              <a:t> 2022, 1</a:t>
            </a:r>
            <a:r>
              <a:rPr lang="en-US" altLang="ko-Kore-KR" kern="100" baseline="30000" dirty="0">
                <a:solidFill>
                  <a:schemeClr val="bg1"/>
                </a:solidFill>
                <a:latin typeface="맑은 고딕" panose="020B0503020000020004" pitchFamily="34" charset="-127"/>
                <a:ea typeface="맑은 고딕" panose="020B0503020000020004" pitchFamily="34" charset="-127"/>
                <a:cs typeface="Times New Roman" panose="02020603050405020304" pitchFamily="18" charset="0"/>
              </a:rPr>
              <a:t>st</a:t>
            </a:r>
            <a:r>
              <a:rPr lang="en-US" altLang="ko-Kore-KR" kern="100" dirty="0">
                <a:solidFill>
                  <a:schemeClr val="bg1"/>
                </a:solidFill>
                <a:latin typeface="맑은 고딕" panose="020B0503020000020004" pitchFamily="34" charset="-127"/>
                <a:ea typeface="맑은 고딕" panose="020B0503020000020004" pitchFamily="34" charset="-127"/>
                <a:cs typeface="Times New Roman" panose="02020603050405020304" pitchFamily="18" charset="0"/>
              </a:rPr>
              <a:t> author</a:t>
            </a:r>
          </a:p>
          <a:p>
            <a:pPr marL="342900" indent="-342900" algn="just" latinLnBrk="1">
              <a:lnSpc>
                <a:spcPct val="115000"/>
              </a:lnSpc>
              <a:spcAft>
                <a:spcPts val="1000"/>
              </a:spcAft>
              <a:buFontTx/>
              <a:buAutoNum type="arabicPeriod"/>
            </a:pPr>
            <a:r>
              <a:rPr lang="en-US" altLang="ko-Kore-KR"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Semi-Implicit Hybrid Gradient Methods with Application to Adversarial Robustness (Accepted to AISTATS 2022) </a:t>
            </a:r>
            <a:endParaRPr lang="ko-Kore-KR" altLang="ko-Kore-KR"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endParaRPr>
          </a:p>
        </p:txBody>
      </p:sp>
      <p:sp>
        <p:nvSpPr>
          <p:cNvPr id="6" name="TextBox 5">
            <a:extLst>
              <a:ext uri="{FF2B5EF4-FFF2-40B4-BE49-F238E27FC236}">
                <a16:creationId xmlns:a16="http://schemas.microsoft.com/office/drawing/2014/main" id="{8FF1C0D7-2F9C-1F4C-958E-ECBBA8889F2E}"/>
              </a:ext>
            </a:extLst>
          </p:cNvPr>
          <p:cNvSpPr txBox="1"/>
          <p:nvPr/>
        </p:nvSpPr>
        <p:spPr>
          <a:xfrm>
            <a:off x="720090" y="1958364"/>
            <a:ext cx="1290931" cy="369332"/>
          </a:xfrm>
          <a:prstGeom prst="rect">
            <a:avLst/>
          </a:prstGeom>
          <a:noFill/>
        </p:spPr>
        <p:txBody>
          <a:bodyPr wrap="none" rtlCol="0">
            <a:spAutoFit/>
          </a:bodyPr>
          <a:lstStyle/>
          <a:p>
            <a:r>
              <a:rPr kumimoji="1" lang="en-US" altLang="ko-Kore-KR" dirty="0">
                <a:solidFill>
                  <a:schemeClr val="bg1"/>
                </a:solidFill>
                <a:latin typeface="Arial Rounded MT Bold" panose="020F0704030504030204" pitchFamily="34" charset="0"/>
              </a:rPr>
              <a:t>Published</a:t>
            </a:r>
            <a:endParaRPr kumimoji="1" lang="ko-Kore-KR" altLang="en-US" dirty="0">
              <a:solidFill>
                <a:schemeClr val="bg1"/>
              </a:solidFill>
              <a:latin typeface="Arial Rounded MT Bold" panose="020F0704030504030204" pitchFamily="34" charset="0"/>
            </a:endParaRPr>
          </a:p>
        </p:txBody>
      </p:sp>
      <p:sp>
        <p:nvSpPr>
          <p:cNvPr id="10" name="TextBox 9">
            <a:extLst>
              <a:ext uri="{FF2B5EF4-FFF2-40B4-BE49-F238E27FC236}">
                <a16:creationId xmlns:a16="http://schemas.microsoft.com/office/drawing/2014/main" id="{81F3CFE6-6CF3-5449-8262-3940BA8FD747}"/>
              </a:ext>
            </a:extLst>
          </p:cNvPr>
          <p:cNvSpPr txBox="1"/>
          <p:nvPr/>
        </p:nvSpPr>
        <p:spPr>
          <a:xfrm>
            <a:off x="720091" y="3983535"/>
            <a:ext cx="1334020" cy="646331"/>
          </a:xfrm>
          <a:prstGeom prst="rect">
            <a:avLst/>
          </a:prstGeom>
          <a:noFill/>
        </p:spPr>
        <p:txBody>
          <a:bodyPr wrap="none" rtlCol="0">
            <a:spAutoFit/>
          </a:bodyPr>
          <a:lstStyle/>
          <a:p>
            <a:r>
              <a:rPr kumimoji="1" lang="en-US" altLang="ko-Kore-KR" dirty="0">
                <a:solidFill>
                  <a:schemeClr val="bg1"/>
                </a:solidFill>
                <a:latin typeface="Arial Rounded MT Bold" panose="020F0704030504030204" pitchFamily="34" charset="0"/>
              </a:rPr>
              <a:t>Submitted</a:t>
            </a:r>
          </a:p>
          <a:p>
            <a:endParaRPr kumimoji="1" lang="en-US" altLang="ko-Kore-KR" dirty="0">
              <a:solidFill>
                <a:schemeClr val="bg1"/>
              </a:solidFill>
              <a:latin typeface="Arial Rounded MT Bold" panose="020F0704030504030204" pitchFamily="34" charset="0"/>
            </a:endParaRPr>
          </a:p>
        </p:txBody>
      </p:sp>
      <p:sp>
        <p:nvSpPr>
          <p:cNvPr id="7" name="TextBox 6">
            <a:extLst>
              <a:ext uri="{FF2B5EF4-FFF2-40B4-BE49-F238E27FC236}">
                <a16:creationId xmlns:a16="http://schemas.microsoft.com/office/drawing/2014/main" id="{E8F71C48-5466-5D41-8AB2-55C98DDAB0C6}"/>
              </a:ext>
            </a:extLst>
          </p:cNvPr>
          <p:cNvSpPr txBox="1"/>
          <p:nvPr/>
        </p:nvSpPr>
        <p:spPr>
          <a:xfrm>
            <a:off x="720090" y="4421436"/>
            <a:ext cx="10332719" cy="828368"/>
          </a:xfrm>
          <a:prstGeom prst="rect">
            <a:avLst/>
          </a:prstGeom>
          <a:noFill/>
        </p:spPr>
        <p:txBody>
          <a:bodyPr wrap="square">
            <a:spAutoFit/>
          </a:bodyPr>
          <a:lstStyle/>
          <a:p>
            <a:pPr marL="342900" indent="-342900" latinLnBrk="1">
              <a:lnSpc>
                <a:spcPct val="115000"/>
              </a:lnSpc>
              <a:spcAft>
                <a:spcPts val="1000"/>
              </a:spcAft>
              <a:buAutoNum type="arabicPeriod"/>
            </a:pPr>
            <a:r>
              <a:rPr lang="en-US" altLang="ko-Kore-KR" sz="18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Denoising MCMC for Accelerating Diffusion-Based Generative Model</a:t>
            </a:r>
          </a:p>
          <a:p>
            <a:pPr marL="342900" indent="-342900" latinLnBrk="1">
              <a:lnSpc>
                <a:spcPct val="115000"/>
              </a:lnSpc>
              <a:spcAft>
                <a:spcPts val="1000"/>
              </a:spcAft>
              <a:buAutoNum type="arabicPeriod"/>
            </a:pPr>
            <a:r>
              <a:rPr lang="en-US" altLang="ko-Kore-KR" sz="1800" dirty="0">
                <a:solidFill>
                  <a:schemeClr val="bg1"/>
                </a:solidFill>
                <a:effectLst/>
                <a:latin typeface="맑은 고딕" panose="020B0503020000020004" pitchFamily="34" charset="-127"/>
                <a:cs typeface="Times New Roman" panose="02020603050405020304" pitchFamily="18" charset="0"/>
              </a:rPr>
              <a:t>Mitigating Out-of-Distribution Data Density Overestimation in Energy-Based Models</a:t>
            </a:r>
            <a:r>
              <a:rPr lang="ko-Kore-KR" altLang="ko-Kore-KR" sz="1400" dirty="0">
                <a:solidFill>
                  <a:schemeClr val="bg1"/>
                </a:solidFill>
                <a:effectLst/>
              </a:rPr>
              <a:t> </a:t>
            </a:r>
            <a:endParaRPr lang="ko-Kore-KR"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3183278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3">
            <a:extLst>
              <a:ext uri="{FF2B5EF4-FFF2-40B4-BE49-F238E27FC236}">
                <a16:creationId xmlns:a16="http://schemas.microsoft.com/office/drawing/2014/main" id="{E2AE11B6-66C4-5842-8615-24F02009260D}"/>
              </a:ext>
            </a:extLst>
          </p:cNvPr>
          <p:cNvSpPr txBox="1">
            <a:spLocks/>
          </p:cNvSpPr>
          <p:nvPr/>
        </p:nvSpPr>
        <p:spPr bwMode="auto">
          <a:xfrm>
            <a:off x="1119955" y="732497"/>
            <a:ext cx="9498515" cy="757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571500" marR="0" lvl="0" indent="-571500" algn="l" defTabSz="457200" rtl="0" eaLnBrk="1" fontAlgn="auto" latinLnBrk="1" hangingPunct="1">
              <a:lnSpc>
                <a:spcPct val="90000"/>
              </a:lnSpc>
              <a:spcBef>
                <a:spcPts val="0"/>
              </a:spcBef>
              <a:spcAft>
                <a:spcPts val="0"/>
              </a:spcAft>
              <a:buClrTx/>
              <a:buSzTx/>
              <a:buFont typeface="Wingdings" pitchFamily="2" charset="2"/>
              <a:buChar char="q"/>
              <a:tabLst/>
              <a:defRPr/>
            </a:pPr>
            <a:r>
              <a:rPr lang="en-US" altLang="ko-KR" sz="3600" b="1" dirty="0">
                <a:solidFill>
                  <a:srgbClr val="0432FF"/>
                </a:solidFill>
                <a:latin typeface="Roboto Medium"/>
                <a:cs typeface="Arial" charset="0"/>
              </a:rPr>
              <a:t>Best Doctoral Student of the Year</a:t>
            </a:r>
            <a:endParaRPr kumimoji="0" lang="ko-KR" altLang="en-US" sz="3600" b="1" i="0" u="none" strike="noStrike" kern="1200" cap="none" spc="0" normalizeH="0" baseline="0" noProof="0" dirty="0">
              <a:ln>
                <a:noFill/>
              </a:ln>
              <a:solidFill>
                <a:srgbClr val="0432FF"/>
              </a:solidFill>
              <a:effectLst/>
              <a:uLnTx/>
              <a:uFillTx/>
              <a:latin typeface="Roboto Medium"/>
              <a:cs typeface="Arial" charset="0"/>
            </a:endParaRPr>
          </a:p>
        </p:txBody>
      </p:sp>
      <p:sp>
        <p:nvSpPr>
          <p:cNvPr id="14" name="직사각형 14">
            <a:extLst>
              <a:ext uri="{FF2B5EF4-FFF2-40B4-BE49-F238E27FC236}">
                <a16:creationId xmlns:a16="http://schemas.microsoft.com/office/drawing/2014/main" id="{BE4E39C5-6966-AC47-B43B-B3AD49ACD0B3}"/>
              </a:ext>
            </a:extLst>
          </p:cNvPr>
          <p:cNvSpPr/>
          <p:nvPr/>
        </p:nvSpPr>
        <p:spPr>
          <a:xfrm>
            <a:off x="5531906" y="1537671"/>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Journal + Top Tier Conf Publications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4 papers (95pts)</a:t>
            </a:r>
          </a:p>
        </p:txBody>
      </p:sp>
      <p:sp>
        <p:nvSpPr>
          <p:cNvPr id="15" name="직사각형 14">
            <a:extLst>
              <a:ext uri="{FF2B5EF4-FFF2-40B4-BE49-F238E27FC236}">
                <a16:creationId xmlns:a16="http://schemas.microsoft.com/office/drawing/2014/main" id="{477A4DE9-0C49-AE4D-9B6B-57CAAE82BD1B}"/>
              </a:ext>
            </a:extLst>
          </p:cNvPr>
          <p:cNvSpPr/>
          <p:nvPr/>
        </p:nvSpPr>
        <p:spPr>
          <a:xfrm>
            <a:off x="5531906" y="2207823"/>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Journal + Top Tier Conf Submissions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4 papers (100 pts)</a:t>
            </a:r>
          </a:p>
        </p:txBody>
      </p:sp>
      <p:sp>
        <p:nvSpPr>
          <p:cNvPr id="16" name="직사각형 15">
            <a:extLst>
              <a:ext uri="{FF2B5EF4-FFF2-40B4-BE49-F238E27FC236}">
                <a16:creationId xmlns:a16="http://schemas.microsoft.com/office/drawing/2014/main" id="{E63F36FB-F2E2-8443-833F-03B2CF783EA9}"/>
              </a:ext>
            </a:extLst>
          </p:cNvPr>
          <p:cNvSpPr/>
          <p:nvPr/>
        </p:nvSpPr>
        <p:spPr>
          <a:xfrm>
            <a:off x="5531906" y="2877975"/>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Other International Conf Publications/Submissions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2 papers (20pts)</a:t>
            </a:r>
          </a:p>
        </p:txBody>
      </p:sp>
      <p:sp>
        <p:nvSpPr>
          <p:cNvPr id="17" name="직사각형 16">
            <a:extLst>
              <a:ext uri="{FF2B5EF4-FFF2-40B4-BE49-F238E27FC236}">
                <a16:creationId xmlns:a16="http://schemas.microsoft.com/office/drawing/2014/main" id="{54AA74F8-A053-4847-AE9B-97E6016B7B37}"/>
              </a:ext>
            </a:extLst>
          </p:cNvPr>
          <p:cNvSpPr/>
          <p:nvPr/>
        </p:nvSpPr>
        <p:spPr>
          <a:xfrm>
            <a:off x="5601326" y="5123461"/>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Domestic Awards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2 awards (20 pts) / </a:t>
            </a:r>
            <a:r>
              <a:rPr lang="en-US" altLang="ko-KR" sz="1600" dirty="0" err="1">
                <a:solidFill>
                  <a:prstClr val="black"/>
                </a:solidFill>
                <a:latin typeface="Arial" panose="020B0604020202020204" pitchFamily="34" charset="0"/>
                <a:cs typeface="Arial" panose="020B0604020202020204" pitchFamily="34" charset="0"/>
                <a:sym typeface="Wingdings" panose="05000000000000000000" pitchFamily="2" charset="2"/>
              </a:rPr>
              <a:t>KoSAIM</a:t>
            </a: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 Best Paper Spring, Fall</a:t>
            </a:r>
          </a:p>
        </p:txBody>
      </p:sp>
      <p:sp>
        <p:nvSpPr>
          <p:cNvPr id="18" name="TextBox 17">
            <a:extLst>
              <a:ext uri="{FF2B5EF4-FFF2-40B4-BE49-F238E27FC236}">
                <a16:creationId xmlns:a16="http://schemas.microsoft.com/office/drawing/2014/main" id="{74215971-4D75-984A-8420-1DBE3329EABE}"/>
              </a:ext>
            </a:extLst>
          </p:cNvPr>
          <p:cNvSpPr txBox="1"/>
          <p:nvPr/>
        </p:nvSpPr>
        <p:spPr>
          <a:xfrm>
            <a:off x="1546900" y="5863893"/>
            <a:ext cx="3001656" cy="523220"/>
          </a:xfrm>
          <a:prstGeom prst="rect">
            <a:avLst/>
          </a:prstGeom>
          <a:noFill/>
        </p:spPr>
        <p:txBody>
          <a:bodyPr wrap="none" rtlCol="0">
            <a:spAutoFit/>
          </a:bodyPr>
          <a:lstStyle/>
          <a:p>
            <a:r>
              <a:rPr kumimoji="1" lang="en-US" altLang="ko-Kore-KR" sz="2800" dirty="0">
                <a:solidFill>
                  <a:srgbClr val="0432FF"/>
                </a:solidFill>
                <a:latin typeface="Arial Rounded MT Bold" panose="020F0704030504030204" pitchFamily="34" charset="0"/>
              </a:rPr>
              <a:t>Total Score: 270</a:t>
            </a:r>
            <a:endParaRPr kumimoji="1" lang="ko-Kore-KR" altLang="en-US" sz="2800" dirty="0">
              <a:solidFill>
                <a:srgbClr val="0432FF"/>
              </a:solidFill>
              <a:latin typeface="Arial Rounded MT Bold" panose="020F0704030504030204" pitchFamily="34" charset="0"/>
            </a:endParaRPr>
          </a:p>
        </p:txBody>
      </p:sp>
      <p:pic>
        <p:nvPicPr>
          <p:cNvPr id="3076" name="Picture 4" descr="박상준 (KAIST) &amp;gt; BRIC">
            <a:extLst>
              <a:ext uri="{FF2B5EF4-FFF2-40B4-BE49-F238E27FC236}">
                <a16:creationId xmlns:a16="http://schemas.microsoft.com/office/drawing/2014/main" id="{D3636573-0F6D-4C4C-83CA-EA4641C73C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146" y="1968499"/>
            <a:ext cx="3437164" cy="3764513"/>
          </a:xfrm>
          <a:prstGeom prst="rect">
            <a:avLst/>
          </a:prstGeom>
          <a:noFill/>
          <a:extLst>
            <a:ext uri="{909E8E84-426E-40DD-AFC4-6F175D3DCCD1}">
              <a14:hiddenFill xmlns:a14="http://schemas.microsoft.com/office/drawing/2010/main">
                <a:solidFill>
                  <a:srgbClr val="FFFFFF"/>
                </a:solidFill>
              </a14:hiddenFill>
            </a:ext>
          </a:extLst>
        </p:spPr>
      </p:pic>
      <p:sp>
        <p:nvSpPr>
          <p:cNvPr id="11" name="직사각형 10">
            <a:extLst>
              <a:ext uri="{FF2B5EF4-FFF2-40B4-BE49-F238E27FC236}">
                <a16:creationId xmlns:a16="http://schemas.microsoft.com/office/drawing/2014/main" id="{753A982F-CD24-D546-9476-D984D70474BF}"/>
              </a:ext>
            </a:extLst>
          </p:cNvPr>
          <p:cNvSpPr/>
          <p:nvPr/>
        </p:nvSpPr>
        <p:spPr>
          <a:xfrm>
            <a:off x="5531906" y="3651496"/>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Domestic Publications/Submissions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2 papers (10pts)</a:t>
            </a:r>
          </a:p>
        </p:txBody>
      </p:sp>
      <p:sp>
        <p:nvSpPr>
          <p:cNvPr id="12" name="직사각형 11">
            <a:extLst>
              <a:ext uri="{FF2B5EF4-FFF2-40B4-BE49-F238E27FC236}">
                <a16:creationId xmlns:a16="http://schemas.microsoft.com/office/drawing/2014/main" id="{92DACC36-08FA-FA4F-A4FE-6C261F03D9F7}"/>
              </a:ext>
            </a:extLst>
          </p:cNvPr>
          <p:cNvSpPr/>
          <p:nvPr/>
        </p:nvSpPr>
        <p:spPr>
          <a:xfrm>
            <a:off x="5531906" y="4371712"/>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Patents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1 international (5 pts) / 5 domestic (20pts)</a:t>
            </a:r>
          </a:p>
        </p:txBody>
      </p:sp>
    </p:spTree>
    <p:extLst>
      <p:ext uri="{BB962C8B-B14F-4D97-AF65-F5344CB8AC3E}">
        <p14:creationId xmlns:p14="http://schemas.microsoft.com/office/powerpoint/2010/main" val="2995692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B5D9DB2F-CE49-AB4A-A02A-4F76F0FDEC4A}"/>
              </a:ext>
            </a:extLst>
          </p:cNvPr>
          <p:cNvSpPr txBox="1">
            <a:spLocks/>
          </p:cNvSpPr>
          <p:nvPr/>
        </p:nvSpPr>
        <p:spPr>
          <a:xfrm>
            <a:off x="2035596" y="880533"/>
            <a:ext cx="8229600" cy="5350934"/>
          </a:xfrm>
          <a:prstGeom prst="rect">
            <a:avLst/>
          </a:prstGeom>
        </p:spPr>
        <p:txBody>
          <a:bodyPr vert="horz" lIns="91440" tIns="45720" rIns="91440" bIns="45720" rtlCol="0" anchor="ctr">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457200" marR="0" lvl="1" indent="0" algn="l" defTabSz="4572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제목 3">
            <a:extLst>
              <a:ext uri="{FF2B5EF4-FFF2-40B4-BE49-F238E27FC236}">
                <a16:creationId xmlns:a16="http://schemas.microsoft.com/office/drawing/2014/main" id="{E2AE11B6-66C4-5842-8615-24F02009260D}"/>
              </a:ext>
            </a:extLst>
          </p:cNvPr>
          <p:cNvSpPr txBox="1">
            <a:spLocks/>
          </p:cNvSpPr>
          <p:nvPr/>
        </p:nvSpPr>
        <p:spPr bwMode="auto">
          <a:xfrm>
            <a:off x="1119955" y="732497"/>
            <a:ext cx="8666271" cy="757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571500" marR="0" lvl="0" indent="-571500" algn="l" defTabSz="457200" rtl="0" eaLnBrk="1" fontAlgn="auto" latinLnBrk="1" hangingPunct="1">
              <a:lnSpc>
                <a:spcPct val="90000"/>
              </a:lnSpc>
              <a:spcBef>
                <a:spcPts val="0"/>
              </a:spcBef>
              <a:spcAft>
                <a:spcPts val="0"/>
              </a:spcAft>
              <a:buClrTx/>
              <a:buSzTx/>
              <a:buFont typeface="Wingdings" pitchFamily="2" charset="2"/>
              <a:buChar char="q"/>
              <a:tabLst/>
              <a:defRPr/>
            </a:pPr>
            <a:r>
              <a:rPr lang="en-US" altLang="ko-KR" sz="3600" b="1" dirty="0">
                <a:solidFill>
                  <a:srgbClr val="0432FF"/>
                </a:solidFill>
                <a:latin typeface="Roboto Medium"/>
                <a:cs typeface="Arial" charset="0"/>
              </a:rPr>
              <a:t>Best Doctoral Student of the Year</a:t>
            </a:r>
            <a:endParaRPr kumimoji="0" lang="ko-KR" altLang="en-US" sz="3600" b="1" i="0" u="none" strike="noStrike" kern="1200" cap="none" spc="0" normalizeH="0" baseline="0" noProof="0" dirty="0">
              <a:ln>
                <a:noFill/>
              </a:ln>
              <a:solidFill>
                <a:srgbClr val="0432FF"/>
              </a:solidFill>
              <a:effectLst/>
              <a:uLnTx/>
              <a:uFillTx/>
              <a:latin typeface="Roboto Medium"/>
              <a:cs typeface="Arial" charset="0"/>
            </a:endParaRPr>
          </a:p>
        </p:txBody>
      </p:sp>
      <p:sp>
        <p:nvSpPr>
          <p:cNvPr id="13" name="TextBox 12">
            <a:extLst>
              <a:ext uri="{FF2B5EF4-FFF2-40B4-BE49-F238E27FC236}">
                <a16:creationId xmlns:a16="http://schemas.microsoft.com/office/drawing/2014/main" id="{E2D172DC-14E9-114F-A5D1-20549212D640}"/>
              </a:ext>
            </a:extLst>
          </p:cNvPr>
          <p:cNvSpPr txBox="1"/>
          <p:nvPr/>
        </p:nvSpPr>
        <p:spPr>
          <a:xfrm>
            <a:off x="720090" y="1968788"/>
            <a:ext cx="10481310" cy="1445267"/>
          </a:xfrm>
          <a:prstGeom prst="rect">
            <a:avLst/>
          </a:prstGeom>
          <a:noFill/>
        </p:spPr>
        <p:txBody>
          <a:bodyPr wrap="square">
            <a:spAutoFit/>
          </a:bodyPr>
          <a:lstStyle/>
          <a:p>
            <a:pPr marL="342900" indent="-342900" algn="just" latinLnBrk="1">
              <a:lnSpc>
                <a:spcPct val="115000"/>
              </a:lnSpc>
              <a:spcAft>
                <a:spcPts val="1000"/>
              </a:spcAft>
              <a:buFontTx/>
              <a:buAutoNum type="arabicPeriod"/>
            </a:pP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Multi-Task Distributed Learning using Vision Transformer with Random Patch Permutation, IEEE TMI (first) </a:t>
            </a:r>
          </a:p>
          <a:p>
            <a:pPr marL="342900" indent="-342900" algn="just" latinLnBrk="1">
              <a:lnSpc>
                <a:spcPct val="115000"/>
              </a:lnSpc>
              <a:spcAft>
                <a:spcPts val="1000"/>
              </a:spcAft>
              <a:buFontTx/>
              <a:buAutoNum type="arabicPeriod"/>
            </a:pP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Enhanced diagnosis of plaque erosion by deep learning in patients with acute coronary syndromes, JACC Int. (first) </a:t>
            </a:r>
          </a:p>
          <a:p>
            <a:pPr marL="342900" indent="-342900" algn="just" latinLnBrk="1">
              <a:lnSpc>
                <a:spcPct val="115000"/>
              </a:lnSpc>
              <a:spcAft>
                <a:spcPts val="1000"/>
              </a:spcAft>
              <a:buFontTx/>
              <a:buAutoNum type="arabicPeriod"/>
            </a:pP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Self-evolving vision transformer for chest X-ray diagnosis through knowledge distillation, Nature Coms (first) </a:t>
            </a:r>
          </a:p>
          <a:p>
            <a:pPr marL="342900" indent="-342900" algn="just" latinLnBrk="1">
              <a:lnSpc>
                <a:spcPct val="115000"/>
              </a:lnSpc>
              <a:spcAft>
                <a:spcPts val="1000"/>
              </a:spcAft>
              <a:buFontTx/>
              <a:buAutoNum type="arabicPeriod"/>
            </a:pP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Optical coherence tomography in coronary atherosclerosis assessment and intervention, Nature Review Cardiology (other) </a:t>
            </a:r>
          </a:p>
        </p:txBody>
      </p:sp>
      <p:sp>
        <p:nvSpPr>
          <p:cNvPr id="6" name="TextBox 5">
            <a:extLst>
              <a:ext uri="{FF2B5EF4-FFF2-40B4-BE49-F238E27FC236}">
                <a16:creationId xmlns:a16="http://schemas.microsoft.com/office/drawing/2014/main" id="{8FF1C0D7-2F9C-1F4C-958E-ECBBA8889F2E}"/>
              </a:ext>
            </a:extLst>
          </p:cNvPr>
          <p:cNvSpPr txBox="1"/>
          <p:nvPr/>
        </p:nvSpPr>
        <p:spPr>
          <a:xfrm>
            <a:off x="720090" y="1489734"/>
            <a:ext cx="1290931" cy="369332"/>
          </a:xfrm>
          <a:prstGeom prst="rect">
            <a:avLst/>
          </a:prstGeom>
          <a:noFill/>
        </p:spPr>
        <p:txBody>
          <a:bodyPr wrap="none" rtlCol="0">
            <a:spAutoFit/>
          </a:bodyPr>
          <a:lstStyle/>
          <a:p>
            <a:r>
              <a:rPr kumimoji="1" lang="en-US" altLang="ko-Kore-KR" dirty="0">
                <a:solidFill>
                  <a:schemeClr val="bg1"/>
                </a:solidFill>
                <a:latin typeface="Arial Rounded MT Bold" panose="020F0704030504030204" pitchFamily="34" charset="0"/>
              </a:rPr>
              <a:t>Published</a:t>
            </a:r>
            <a:endParaRPr kumimoji="1" lang="ko-Kore-KR" altLang="en-US" dirty="0">
              <a:solidFill>
                <a:schemeClr val="bg1"/>
              </a:solidFill>
              <a:latin typeface="Arial Rounded MT Bold" panose="020F0704030504030204" pitchFamily="34" charset="0"/>
            </a:endParaRPr>
          </a:p>
        </p:txBody>
      </p:sp>
      <p:sp>
        <p:nvSpPr>
          <p:cNvPr id="10" name="TextBox 9">
            <a:extLst>
              <a:ext uri="{FF2B5EF4-FFF2-40B4-BE49-F238E27FC236}">
                <a16:creationId xmlns:a16="http://schemas.microsoft.com/office/drawing/2014/main" id="{81F3CFE6-6CF3-5449-8262-3940BA8FD747}"/>
              </a:ext>
            </a:extLst>
          </p:cNvPr>
          <p:cNvSpPr txBox="1"/>
          <p:nvPr/>
        </p:nvSpPr>
        <p:spPr>
          <a:xfrm>
            <a:off x="710833" y="3938261"/>
            <a:ext cx="1334020" cy="646331"/>
          </a:xfrm>
          <a:prstGeom prst="rect">
            <a:avLst/>
          </a:prstGeom>
          <a:noFill/>
        </p:spPr>
        <p:txBody>
          <a:bodyPr wrap="none" rtlCol="0">
            <a:spAutoFit/>
          </a:bodyPr>
          <a:lstStyle/>
          <a:p>
            <a:r>
              <a:rPr kumimoji="1" lang="en-US" altLang="ko-Kore-KR" dirty="0">
                <a:solidFill>
                  <a:schemeClr val="bg1"/>
                </a:solidFill>
                <a:latin typeface="Arial Rounded MT Bold" panose="020F0704030504030204" pitchFamily="34" charset="0"/>
              </a:rPr>
              <a:t>Submitted</a:t>
            </a:r>
          </a:p>
          <a:p>
            <a:endParaRPr kumimoji="1" lang="en-US" altLang="ko-Kore-KR" dirty="0">
              <a:solidFill>
                <a:schemeClr val="bg1"/>
              </a:solidFill>
              <a:latin typeface="Arial Rounded MT Bold" panose="020F0704030504030204" pitchFamily="34" charset="0"/>
            </a:endParaRPr>
          </a:p>
        </p:txBody>
      </p:sp>
      <p:sp>
        <p:nvSpPr>
          <p:cNvPr id="7" name="TextBox 6">
            <a:extLst>
              <a:ext uri="{FF2B5EF4-FFF2-40B4-BE49-F238E27FC236}">
                <a16:creationId xmlns:a16="http://schemas.microsoft.com/office/drawing/2014/main" id="{E8F71C48-5466-5D41-8AB2-55C98DDAB0C6}"/>
              </a:ext>
            </a:extLst>
          </p:cNvPr>
          <p:cNvSpPr txBox="1"/>
          <p:nvPr/>
        </p:nvSpPr>
        <p:spPr>
          <a:xfrm>
            <a:off x="720090" y="4552834"/>
            <a:ext cx="10332719" cy="1940788"/>
          </a:xfrm>
          <a:prstGeom prst="rect">
            <a:avLst/>
          </a:prstGeom>
          <a:noFill/>
        </p:spPr>
        <p:txBody>
          <a:bodyPr wrap="square">
            <a:spAutoFit/>
          </a:bodyPr>
          <a:lstStyle/>
          <a:p>
            <a:pPr marL="342900" indent="-342900" algn="just" latinLnBrk="1">
              <a:lnSpc>
                <a:spcPct val="115000"/>
              </a:lnSpc>
              <a:spcAft>
                <a:spcPts val="1000"/>
              </a:spcAft>
              <a:buFontTx/>
              <a:buAutoNum type="arabicPeriod"/>
            </a:pP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MS-DINO: Efficient Distributed Training of Vision Transformer Foundation Model in Medical Domain through Masked Sampling, MEDIA (first) </a:t>
            </a:r>
          </a:p>
          <a:p>
            <a:pPr marL="342900" indent="-342900" algn="just" latinLnBrk="1">
              <a:lnSpc>
                <a:spcPct val="115000"/>
              </a:lnSpc>
              <a:spcAft>
                <a:spcPts val="1000"/>
              </a:spcAft>
              <a:buFontTx/>
              <a:buAutoNum type="arabicPeriod"/>
            </a:pP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Vision-Language Pretraining Enables Radiographs and Reports to be Learned without Curation, Nature BME (first) </a:t>
            </a:r>
          </a:p>
          <a:p>
            <a:pPr marL="342900" indent="-342900" algn="just" latinLnBrk="1">
              <a:lnSpc>
                <a:spcPct val="115000"/>
              </a:lnSpc>
              <a:spcAft>
                <a:spcPts val="1000"/>
              </a:spcAft>
              <a:buFontTx/>
              <a:buAutoNum type="arabicPeriod"/>
            </a:pP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Position-invariant detection of pneumoperitoneum in abdominal radiography by deep learning-enabled knowledge distillation, KJR (first) </a:t>
            </a:r>
          </a:p>
          <a:p>
            <a:pPr marL="342900" indent="-342900" algn="just" latinLnBrk="1">
              <a:lnSpc>
                <a:spcPct val="115000"/>
              </a:lnSpc>
              <a:spcAft>
                <a:spcPts val="1000"/>
              </a:spcAft>
              <a:buFontTx/>
              <a:buAutoNum type="arabicPeriod"/>
            </a:pP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Diagnosis of Coronary Layered Plaque by Deep Learning, Scientific Reports (first) </a:t>
            </a:r>
          </a:p>
        </p:txBody>
      </p:sp>
    </p:spTree>
    <p:extLst>
      <p:ext uri="{BB962C8B-B14F-4D97-AF65-F5344CB8AC3E}">
        <p14:creationId xmlns:p14="http://schemas.microsoft.com/office/powerpoint/2010/main" val="114036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3">
            <a:extLst>
              <a:ext uri="{FF2B5EF4-FFF2-40B4-BE49-F238E27FC236}">
                <a16:creationId xmlns:a16="http://schemas.microsoft.com/office/drawing/2014/main" id="{E2AE11B6-66C4-5842-8615-24F02009260D}"/>
              </a:ext>
            </a:extLst>
          </p:cNvPr>
          <p:cNvSpPr txBox="1">
            <a:spLocks/>
          </p:cNvSpPr>
          <p:nvPr/>
        </p:nvSpPr>
        <p:spPr bwMode="auto">
          <a:xfrm>
            <a:off x="1119955" y="732497"/>
            <a:ext cx="8666271" cy="757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571500" marR="0" lvl="0" indent="-571500" algn="l" defTabSz="457200" rtl="0" eaLnBrk="1" fontAlgn="auto" latinLnBrk="1" hangingPunct="1">
              <a:lnSpc>
                <a:spcPct val="90000"/>
              </a:lnSpc>
              <a:spcBef>
                <a:spcPts val="0"/>
              </a:spcBef>
              <a:spcAft>
                <a:spcPts val="0"/>
              </a:spcAft>
              <a:buClrTx/>
              <a:buSzTx/>
              <a:buFont typeface="Wingdings" pitchFamily="2" charset="2"/>
              <a:buChar char="q"/>
              <a:tabLst/>
              <a:defRPr/>
            </a:pPr>
            <a:r>
              <a:rPr lang="en-US" altLang="ko-KR" sz="3600" b="1" dirty="0">
                <a:solidFill>
                  <a:srgbClr val="0432FF"/>
                </a:solidFill>
                <a:latin typeface="Roboto Medium"/>
                <a:cs typeface="Arial" charset="0"/>
              </a:rPr>
              <a:t>Best Researcher of the Year</a:t>
            </a:r>
            <a:endParaRPr kumimoji="0" lang="ko-KR" altLang="en-US" sz="3600" b="1" i="0" u="none" strike="noStrike" kern="1200" cap="none" spc="0" normalizeH="0" baseline="0" noProof="0" dirty="0">
              <a:ln>
                <a:noFill/>
              </a:ln>
              <a:solidFill>
                <a:srgbClr val="0432FF"/>
              </a:solidFill>
              <a:effectLst/>
              <a:uLnTx/>
              <a:uFillTx/>
              <a:latin typeface="Roboto Medium"/>
              <a:cs typeface="Arial" charset="0"/>
            </a:endParaRPr>
          </a:p>
        </p:txBody>
      </p:sp>
      <p:pic>
        <p:nvPicPr>
          <p:cNvPr id="4" name="그림 3">
            <a:extLst>
              <a:ext uri="{FF2B5EF4-FFF2-40B4-BE49-F238E27FC236}">
                <a16:creationId xmlns:a16="http://schemas.microsoft.com/office/drawing/2014/main" id="{5B36F3C6-41E2-6842-A703-E0AC525255CC}"/>
              </a:ext>
            </a:extLst>
          </p:cNvPr>
          <p:cNvPicPr>
            <a:picLocks noChangeAspect="1"/>
          </p:cNvPicPr>
          <p:nvPr/>
        </p:nvPicPr>
        <p:blipFill>
          <a:blip r:embed="rId2"/>
          <a:stretch>
            <a:fillRect/>
          </a:stretch>
        </p:blipFill>
        <p:spPr>
          <a:xfrm>
            <a:off x="1119955" y="1864995"/>
            <a:ext cx="3382010" cy="3382010"/>
          </a:xfrm>
          <a:prstGeom prst="rect">
            <a:avLst/>
          </a:prstGeom>
        </p:spPr>
      </p:pic>
      <p:sp>
        <p:nvSpPr>
          <p:cNvPr id="14" name="직사각형 14">
            <a:extLst>
              <a:ext uri="{FF2B5EF4-FFF2-40B4-BE49-F238E27FC236}">
                <a16:creationId xmlns:a16="http://schemas.microsoft.com/office/drawing/2014/main" id="{BE4E39C5-6966-AC47-B43B-B3AD49ACD0B3}"/>
              </a:ext>
            </a:extLst>
          </p:cNvPr>
          <p:cNvSpPr/>
          <p:nvPr/>
        </p:nvSpPr>
        <p:spPr>
          <a:xfrm>
            <a:off x="5611916" y="1637770"/>
            <a:ext cx="5250938" cy="785343"/>
          </a:xfrm>
          <a:prstGeom prst="rect">
            <a:avLst/>
          </a:prstGeom>
        </p:spPr>
        <p:txBody>
          <a:bodyPr wrap="square">
            <a:spAutoFit/>
          </a:bodyPr>
          <a:lstStyle/>
          <a:p>
            <a:pPr lvl="0">
              <a:lnSpc>
                <a:spcPct val="150000"/>
              </a:lnSpc>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Journal + Top Tier Conf Publications</a:t>
            </a:r>
          </a:p>
          <a:p>
            <a:pPr marL="285750" lvl="0" indent="-285750">
              <a:lnSpc>
                <a:spcPct val="150000"/>
              </a:lnSpc>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5 papers (150pts)</a:t>
            </a:r>
          </a:p>
        </p:txBody>
      </p:sp>
      <p:sp>
        <p:nvSpPr>
          <p:cNvPr id="15" name="직사각형 14">
            <a:extLst>
              <a:ext uri="{FF2B5EF4-FFF2-40B4-BE49-F238E27FC236}">
                <a16:creationId xmlns:a16="http://schemas.microsoft.com/office/drawing/2014/main" id="{477A4DE9-0C49-AE4D-9B6B-57CAAE82BD1B}"/>
              </a:ext>
            </a:extLst>
          </p:cNvPr>
          <p:cNvSpPr/>
          <p:nvPr/>
        </p:nvSpPr>
        <p:spPr>
          <a:xfrm>
            <a:off x="5611916" y="2523552"/>
            <a:ext cx="5250938" cy="785343"/>
          </a:xfrm>
          <a:prstGeom prst="rect">
            <a:avLst/>
          </a:prstGeom>
        </p:spPr>
        <p:txBody>
          <a:bodyPr wrap="square">
            <a:spAutoFit/>
          </a:bodyPr>
          <a:lstStyle/>
          <a:p>
            <a:pPr lvl="0">
              <a:lnSpc>
                <a:spcPct val="150000"/>
              </a:lnSpc>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Journal + Top Tier Conf Submissions</a:t>
            </a:r>
          </a:p>
          <a:p>
            <a:pPr marL="285750" lvl="0" indent="-285750">
              <a:lnSpc>
                <a:spcPct val="150000"/>
              </a:lnSpc>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4 papers (80pts)</a:t>
            </a:r>
          </a:p>
        </p:txBody>
      </p:sp>
      <p:sp>
        <p:nvSpPr>
          <p:cNvPr id="16" name="직사각형 15">
            <a:extLst>
              <a:ext uri="{FF2B5EF4-FFF2-40B4-BE49-F238E27FC236}">
                <a16:creationId xmlns:a16="http://schemas.microsoft.com/office/drawing/2014/main" id="{E63F36FB-F2E2-8443-833F-03B2CF783EA9}"/>
              </a:ext>
            </a:extLst>
          </p:cNvPr>
          <p:cNvSpPr/>
          <p:nvPr/>
        </p:nvSpPr>
        <p:spPr>
          <a:xfrm>
            <a:off x="5531906" y="3336179"/>
            <a:ext cx="5250938" cy="785343"/>
          </a:xfrm>
          <a:prstGeom prst="rect">
            <a:avLst/>
          </a:prstGeom>
        </p:spPr>
        <p:txBody>
          <a:bodyPr wrap="square">
            <a:spAutoFit/>
          </a:bodyPr>
          <a:lstStyle/>
          <a:p>
            <a:pPr lvl="0">
              <a:lnSpc>
                <a:spcPct val="150000"/>
              </a:lnSpc>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Other International Conf Publications/Submissions</a:t>
            </a:r>
          </a:p>
          <a:p>
            <a:pPr marL="285750" lvl="0" indent="-285750">
              <a:lnSpc>
                <a:spcPct val="150000"/>
              </a:lnSpc>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3 papers (25pts)</a:t>
            </a:r>
          </a:p>
        </p:txBody>
      </p:sp>
      <p:sp>
        <p:nvSpPr>
          <p:cNvPr id="17" name="직사각형 16">
            <a:extLst>
              <a:ext uri="{FF2B5EF4-FFF2-40B4-BE49-F238E27FC236}">
                <a16:creationId xmlns:a16="http://schemas.microsoft.com/office/drawing/2014/main" id="{54AA74F8-A053-4847-AE9B-97E6016B7B37}"/>
              </a:ext>
            </a:extLst>
          </p:cNvPr>
          <p:cNvSpPr/>
          <p:nvPr/>
        </p:nvSpPr>
        <p:spPr>
          <a:xfrm>
            <a:off x="5531906" y="4854333"/>
            <a:ext cx="5250938" cy="785343"/>
          </a:xfrm>
          <a:prstGeom prst="rect">
            <a:avLst/>
          </a:prstGeom>
        </p:spPr>
        <p:txBody>
          <a:bodyPr wrap="square">
            <a:spAutoFit/>
          </a:bodyPr>
          <a:lstStyle/>
          <a:p>
            <a:pPr lvl="0">
              <a:lnSpc>
                <a:spcPct val="150000"/>
              </a:lnSpc>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Domestic Patents</a:t>
            </a:r>
          </a:p>
          <a:p>
            <a:pPr marL="285750" lvl="0" indent="-285750">
              <a:lnSpc>
                <a:spcPct val="150000"/>
              </a:lnSpc>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5 applications (25 pts)</a:t>
            </a:r>
          </a:p>
        </p:txBody>
      </p:sp>
      <p:sp>
        <p:nvSpPr>
          <p:cNvPr id="18" name="TextBox 17">
            <a:extLst>
              <a:ext uri="{FF2B5EF4-FFF2-40B4-BE49-F238E27FC236}">
                <a16:creationId xmlns:a16="http://schemas.microsoft.com/office/drawing/2014/main" id="{74215971-4D75-984A-8420-1DBE3329EABE}"/>
              </a:ext>
            </a:extLst>
          </p:cNvPr>
          <p:cNvSpPr txBox="1"/>
          <p:nvPr/>
        </p:nvSpPr>
        <p:spPr>
          <a:xfrm>
            <a:off x="1310132" y="5718815"/>
            <a:ext cx="3001656" cy="523220"/>
          </a:xfrm>
          <a:prstGeom prst="rect">
            <a:avLst/>
          </a:prstGeom>
          <a:noFill/>
        </p:spPr>
        <p:txBody>
          <a:bodyPr wrap="none" rtlCol="0">
            <a:spAutoFit/>
          </a:bodyPr>
          <a:lstStyle/>
          <a:p>
            <a:r>
              <a:rPr kumimoji="1" lang="en-US" altLang="ko-Kore-KR" sz="2800" dirty="0">
                <a:solidFill>
                  <a:srgbClr val="0432FF"/>
                </a:solidFill>
                <a:latin typeface="Arial Rounded MT Bold" panose="020F0704030504030204" pitchFamily="34" charset="0"/>
              </a:rPr>
              <a:t>Total Score: 290</a:t>
            </a:r>
            <a:endParaRPr kumimoji="1" lang="ko-Kore-KR" altLang="en-US" sz="2800" dirty="0">
              <a:solidFill>
                <a:srgbClr val="0432FF"/>
              </a:solidFill>
              <a:latin typeface="Arial Rounded MT Bold" panose="020F0704030504030204" pitchFamily="34" charset="0"/>
            </a:endParaRPr>
          </a:p>
        </p:txBody>
      </p:sp>
      <p:sp>
        <p:nvSpPr>
          <p:cNvPr id="2" name="직사각형 1">
            <a:extLst>
              <a:ext uri="{FF2B5EF4-FFF2-40B4-BE49-F238E27FC236}">
                <a16:creationId xmlns:a16="http://schemas.microsoft.com/office/drawing/2014/main" id="{1C9B4F31-DF2F-0BEE-A2C4-DDBFD9DFDE4B}"/>
              </a:ext>
            </a:extLst>
          </p:cNvPr>
          <p:cNvSpPr/>
          <p:nvPr/>
        </p:nvSpPr>
        <p:spPr>
          <a:xfrm>
            <a:off x="5531906" y="4218955"/>
            <a:ext cx="5250938" cy="584775"/>
          </a:xfrm>
          <a:prstGeom prst="rect">
            <a:avLst/>
          </a:prstGeom>
        </p:spPr>
        <p:txBody>
          <a:bodyPr wrap="square">
            <a:spAutoFit/>
          </a:bodyPr>
          <a:lstStyle/>
          <a:p>
            <a:pPr lvl="0">
              <a:defRPr/>
            </a:pPr>
            <a:r>
              <a:rPr lang="en-US" altLang="ko-KR" sz="1600" b="1" dirty="0">
                <a:solidFill>
                  <a:prstClr val="black"/>
                </a:solidFill>
                <a:latin typeface="Arial" panose="020B0604020202020204" pitchFamily="34" charset="0"/>
                <a:cs typeface="Arial" panose="020B0604020202020204" pitchFamily="34" charset="0"/>
                <a:sym typeface="Wingdings" panose="05000000000000000000" pitchFamily="2" charset="2"/>
              </a:rPr>
              <a:t>Domestic Publications/Submissions</a:t>
            </a:r>
          </a:p>
          <a:p>
            <a:pPr marL="285750" lvl="0" indent="-285750">
              <a:buFont typeface="Arial" panose="020B0604020202020204" pitchFamily="34" charset="0"/>
              <a:buChar char="•"/>
              <a:defRPr/>
            </a:pPr>
            <a:r>
              <a:rPr lang="en-US" altLang="ko-KR" sz="1600" dirty="0">
                <a:solidFill>
                  <a:prstClr val="black"/>
                </a:solidFill>
                <a:latin typeface="Arial" panose="020B0604020202020204" pitchFamily="34" charset="0"/>
                <a:cs typeface="Arial" panose="020B0604020202020204" pitchFamily="34" charset="0"/>
                <a:sym typeface="Wingdings" panose="05000000000000000000" pitchFamily="2" charset="2"/>
              </a:rPr>
              <a:t>2 papers (10pts)</a:t>
            </a:r>
          </a:p>
        </p:txBody>
      </p:sp>
    </p:spTree>
    <p:extLst>
      <p:ext uri="{BB962C8B-B14F-4D97-AF65-F5344CB8AC3E}">
        <p14:creationId xmlns:p14="http://schemas.microsoft.com/office/powerpoint/2010/main" val="114579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B5D9DB2F-CE49-AB4A-A02A-4F76F0FDEC4A}"/>
              </a:ext>
            </a:extLst>
          </p:cNvPr>
          <p:cNvSpPr txBox="1">
            <a:spLocks/>
          </p:cNvSpPr>
          <p:nvPr/>
        </p:nvSpPr>
        <p:spPr>
          <a:xfrm>
            <a:off x="2035596" y="880533"/>
            <a:ext cx="8229600" cy="5350934"/>
          </a:xfrm>
          <a:prstGeom prst="rect">
            <a:avLst/>
          </a:prstGeom>
        </p:spPr>
        <p:txBody>
          <a:bodyPr vert="horz" lIns="91440" tIns="45720" rIns="91440" bIns="45720" rtlCol="0" anchor="ctr">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457200" marR="0" lvl="1" indent="0" algn="l" defTabSz="4572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제목 3">
            <a:extLst>
              <a:ext uri="{FF2B5EF4-FFF2-40B4-BE49-F238E27FC236}">
                <a16:creationId xmlns:a16="http://schemas.microsoft.com/office/drawing/2014/main" id="{E2AE11B6-66C4-5842-8615-24F02009260D}"/>
              </a:ext>
            </a:extLst>
          </p:cNvPr>
          <p:cNvSpPr txBox="1">
            <a:spLocks/>
          </p:cNvSpPr>
          <p:nvPr/>
        </p:nvSpPr>
        <p:spPr bwMode="auto">
          <a:xfrm>
            <a:off x="1119955" y="732497"/>
            <a:ext cx="8666271" cy="757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571500" marR="0" lvl="0" indent="-571500" algn="l" defTabSz="457200" rtl="0" eaLnBrk="1" fontAlgn="auto" latinLnBrk="1" hangingPunct="1">
              <a:lnSpc>
                <a:spcPct val="90000"/>
              </a:lnSpc>
              <a:spcBef>
                <a:spcPts val="0"/>
              </a:spcBef>
              <a:spcAft>
                <a:spcPts val="0"/>
              </a:spcAft>
              <a:buClrTx/>
              <a:buSzTx/>
              <a:buFont typeface="Wingdings" pitchFamily="2" charset="2"/>
              <a:buChar char="q"/>
              <a:tabLst/>
              <a:defRPr/>
            </a:pPr>
            <a:r>
              <a:rPr lang="en-US" altLang="ko-KR" sz="3600" b="1" dirty="0">
                <a:solidFill>
                  <a:srgbClr val="0432FF"/>
                </a:solidFill>
                <a:latin typeface="Roboto Medium"/>
                <a:cs typeface="Arial" charset="0"/>
              </a:rPr>
              <a:t>Best Researcher of the Year</a:t>
            </a:r>
            <a:endParaRPr kumimoji="0" lang="ko-KR" altLang="en-US" sz="3600" b="1" i="0" u="none" strike="noStrike" kern="1200" cap="none" spc="0" normalizeH="0" baseline="0" noProof="0" dirty="0">
              <a:ln>
                <a:noFill/>
              </a:ln>
              <a:solidFill>
                <a:srgbClr val="0432FF"/>
              </a:solidFill>
              <a:effectLst/>
              <a:uLnTx/>
              <a:uFillTx/>
              <a:latin typeface="Roboto Medium"/>
              <a:cs typeface="Arial" charset="0"/>
            </a:endParaRPr>
          </a:p>
        </p:txBody>
      </p:sp>
      <p:sp>
        <p:nvSpPr>
          <p:cNvPr id="13" name="TextBox 12">
            <a:extLst>
              <a:ext uri="{FF2B5EF4-FFF2-40B4-BE49-F238E27FC236}">
                <a16:creationId xmlns:a16="http://schemas.microsoft.com/office/drawing/2014/main" id="{E2D172DC-14E9-114F-A5D1-20549212D640}"/>
              </a:ext>
            </a:extLst>
          </p:cNvPr>
          <p:cNvSpPr txBox="1"/>
          <p:nvPr/>
        </p:nvSpPr>
        <p:spPr>
          <a:xfrm>
            <a:off x="720090" y="1869952"/>
            <a:ext cx="10332719" cy="2812308"/>
          </a:xfrm>
          <a:prstGeom prst="rect">
            <a:avLst/>
          </a:prstGeom>
          <a:noFill/>
        </p:spPr>
        <p:txBody>
          <a:bodyPr wrap="square">
            <a:spAutoFit/>
          </a:bodyPr>
          <a:lstStyle/>
          <a:p>
            <a:pPr marL="342900" indent="-342900" algn="just" latinLnBrk="1">
              <a:lnSpc>
                <a:spcPct val="115000"/>
              </a:lnSpc>
              <a:spcAft>
                <a:spcPts val="1000"/>
              </a:spcAft>
              <a:buAutoNum type="arabicPeriod"/>
            </a:pP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Hyungjin</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Chung,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Byeongsu</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Sim, and Jong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Chul</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Ye. "Come-closer-diffuse-faster: Accelerating conditional diffusion models for inverse problems through stochastic contraction." CVPR. 2022.</a:t>
            </a:r>
          </a:p>
          <a:p>
            <a:pPr marL="342900" indent="-342900" algn="just" latinLnBrk="1">
              <a:lnSpc>
                <a:spcPct val="115000"/>
              </a:lnSpc>
              <a:spcAft>
                <a:spcPts val="1000"/>
              </a:spcAft>
              <a:buAutoNum type="arabicPeriod"/>
            </a:pP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Hyungjin</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Chung and Jong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Chul</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Ye, “Score-based diffusion models for accelerated MRI”, Medical Image Analysis, 2022.</a:t>
            </a:r>
          </a:p>
          <a:p>
            <a:pPr marL="342900" indent="-342900" algn="just" latinLnBrk="1">
              <a:lnSpc>
                <a:spcPct val="115000"/>
              </a:lnSpc>
              <a:spcAft>
                <a:spcPts val="1000"/>
              </a:spcAft>
              <a:buAutoNum type="arabicPeriod"/>
            </a:pP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Hyungjin</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Chung,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Eun</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Sun Lee, and Jong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Chul</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Ye. "MR Image Denoising and Super-Resolution Using Regularized Reverse Diffusion." IEEE TMI, 2022.</a:t>
            </a:r>
          </a:p>
          <a:p>
            <a:pPr marL="342900" indent="-342900" algn="just" latinLnBrk="1">
              <a:lnSpc>
                <a:spcPct val="115000"/>
              </a:lnSpc>
              <a:spcAft>
                <a:spcPts val="1000"/>
              </a:spcAft>
              <a:buAutoNum type="arabicPeriod"/>
            </a:pP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Hyungjin</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Chung*,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Byeongsu</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Sim,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Dohoon</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Ryu, and Jong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Chul</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Ye. "Improving Diffusion Models for Inverse Problems using Manifold Constraints."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NeurIPS</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2022</a:t>
            </a:r>
          </a:p>
          <a:p>
            <a:pPr marL="342900" indent="-342900" algn="just" latinLnBrk="1">
              <a:lnSpc>
                <a:spcPct val="115000"/>
              </a:lnSpc>
              <a:spcAft>
                <a:spcPts val="1000"/>
              </a:spcAft>
              <a:buAutoNum type="arabicPeriod"/>
            </a:pP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Eunju</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Cha*,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Hyungjin</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Chung*,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Jaeduck</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Jang,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Junho</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Lee,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Eunha</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Lee, and Jong </a:t>
            </a:r>
            <a:r>
              <a:rPr lang="en-US" altLang="ko-Kore-KR" sz="1400" kern="100" dirty="0" err="1">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Chul</a:t>
            </a:r>
            <a:r>
              <a:rPr lang="en-US" altLang="ko-Kore-KR" sz="1400" kern="100" dirty="0">
                <a:solidFill>
                  <a:schemeClr val="bg1"/>
                </a:solidFill>
                <a:effectLst/>
                <a:latin typeface="맑은 고딕" panose="020B0503020000020004" pitchFamily="34" charset="-127"/>
                <a:ea typeface="맑은 고딕" panose="020B0503020000020004" pitchFamily="34" charset="-127"/>
                <a:cs typeface="Times New Roman" panose="02020603050405020304" pitchFamily="18" charset="0"/>
              </a:rPr>
              <a:t> Ye. "Low-Dose Sparse-View HAADF-STEM-EDX Tomography of Nanocrystals Using Unsupervised Deep Learning." ACS nano, 2022.</a:t>
            </a:r>
          </a:p>
        </p:txBody>
      </p:sp>
      <p:sp>
        <p:nvSpPr>
          <p:cNvPr id="6" name="TextBox 5">
            <a:extLst>
              <a:ext uri="{FF2B5EF4-FFF2-40B4-BE49-F238E27FC236}">
                <a16:creationId xmlns:a16="http://schemas.microsoft.com/office/drawing/2014/main" id="{8FF1C0D7-2F9C-1F4C-958E-ECBBA8889F2E}"/>
              </a:ext>
            </a:extLst>
          </p:cNvPr>
          <p:cNvSpPr txBox="1"/>
          <p:nvPr/>
        </p:nvSpPr>
        <p:spPr>
          <a:xfrm>
            <a:off x="720090" y="1489734"/>
            <a:ext cx="1290931" cy="369332"/>
          </a:xfrm>
          <a:prstGeom prst="rect">
            <a:avLst/>
          </a:prstGeom>
          <a:noFill/>
        </p:spPr>
        <p:txBody>
          <a:bodyPr wrap="none" rtlCol="0">
            <a:spAutoFit/>
          </a:bodyPr>
          <a:lstStyle/>
          <a:p>
            <a:r>
              <a:rPr kumimoji="1" lang="en-US" altLang="ko-Kore-KR" dirty="0">
                <a:solidFill>
                  <a:schemeClr val="bg1"/>
                </a:solidFill>
                <a:latin typeface="Arial Rounded MT Bold" panose="020F0704030504030204" pitchFamily="34" charset="0"/>
              </a:rPr>
              <a:t>Published</a:t>
            </a:r>
            <a:endParaRPr kumimoji="1" lang="ko-Kore-KR" altLang="en-US" dirty="0">
              <a:solidFill>
                <a:schemeClr val="bg1"/>
              </a:solidFill>
              <a:latin typeface="Arial Rounded MT Bold" panose="020F0704030504030204" pitchFamily="34" charset="0"/>
            </a:endParaRPr>
          </a:p>
        </p:txBody>
      </p:sp>
      <p:sp>
        <p:nvSpPr>
          <p:cNvPr id="10" name="TextBox 9">
            <a:extLst>
              <a:ext uri="{FF2B5EF4-FFF2-40B4-BE49-F238E27FC236}">
                <a16:creationId xmlns:a16="http://schemas.microsoft.com/office/drawing/2014/main" id="{81F3CFE6-6CF3-5449-8262-3940BA8FD747}"/>
              </a:ext>
            </a:extLst>
          </p:cNvPr>
          <p:cNvSpPr txBox="1"/>
          <p:nvPr/>
        </p:nvSpPr>
        <p:spPr>
          <a:xfrm>
            <a:off x="720090" y="4921990"/>
            <a:ext cx="2948115" cy="892552"/>
          </a:xfrm>
          <a:prstGeom prst="rect">
            <a:avLst/>
          </a:prstGeom>
          <a:noFill/>
        </p:spPr>
        <p:txBody>
          <a:bodyPr wrap="none" rtlCol="0">
            <a:spAutoFit/>
          </a:bodyPr>
          <a:lstStyle/>
          <a:p>
            <a:r>
              <a:rPr kumimoji="1" lang="en-US" altLang="ko-Kore-KR" dirty="0">
                <a:solidFill>
                  <a:schemeClr val="bg1"/>
                </a:solidFill>
                <a:latin typeface="Arial Rounded MT Bold" panose="020F0704030504030204" pitchFamily="34" charset="0"/>
              </a:rPr>
              <a:t>Submitted</a:t>
            </a:r>
          </a:p>
          <a:p>
            <a:endParaRPr kumimoji="1" lang="en-US" altLang="ko-Kore-KR" dirty="0">
              <a:solidFill>
                <a:schemeClr val="bg1"/>
              </a:solidFill>
              <a:latin typeface="Arial Rounded MT Bold" panose="020F0704030504030204" pitchFamily="34" charset="0"/>
            </a:endParaRPr>
          </a:p>
          <a:p>
            <a:r>
              <a:rPr kumimoji="1" lang="en-US" altLang="ko-Kore-KR" sz="1600" dirty="0">
                <a:solidFill>
                  <a:schemeClr val="bg1"/>
                </a:solidFill>
                <a:latin typeface="Arial" panose="020B0604020202020204" pitchFamily="34" charset="0"/>
                <a:cs typeface="Arial" panose="020B0604020202020204" pitchFamily="34" charset="0"/>
              </a:rPr>
              <a:t>ICLR (1),  CVPR (2),  AAAI (1)</a:t>
            </a:r>
            <a:endParaRPr kumimoji="1" lang="ko-Kore-KR" alt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462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3">
            <a:extLst>
              <a:ext uri="{FF2B5EF4-FFF2-40B4-BE49-F238E27FC236}">
                <a16:creationId xmlns:a16="http://schemas.microsoft.com/office/drawing/2014/main" id="{E2AE11B6-66C4-5842-8615-24F02009260D}"/>
              </a:ext>
            </a:extLst>
          </p:cNvPr>
          <p:cNvSpPr txBox="1">
            <a:spLocks/>
          </p:cNvSpPr>
          <p:nvPr/>
        </p:nvSpPr>
        <p:spPr bwMode="auto">
          <a:xfrm>
            <a:off x="484474" y="109345"/>
            <a:ext cx="8666271" cy="757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571500" marR="0" lvl="0" indent="-571500" algn="l" defTabSz="457200" rtl="0" eaLnBrk="1" fontAlgn="auto" latinLnBrk="1" hangingPunct="1">
              <a:lnSpc>
                <a:spcPct val="90000"/>
              </a:lnSpc>
              <a:spcBef>
                <a:spcPts val="0"/>
              </a:spcBef>
              <a:spcAft>
                <a:spcPts val="0"/>
              </a:spcAft>
              <a:buClrTx/>
              <a:buSzTx/>
              <a:buFont typeface="Wingdings" pitchFamily="2" charset="2"/>
              <a:buChar char="q"/>
              <a:tabLst/>
              <a:defRPr/>
            </a:pPr>
            <a:r>
              <a:rPr lang="en-US" altLang="ko-KR" sz="3600" b="1" dirty="0">
                <a:solidFill>
                  <a:srgbClr val="0432FF"/>
                </a:solidFill>
                <a:latin typeface="Roboto Medium"/>
                <a:cs typeface="Arial" charset="0"/>
              </a:rPr>
              <a:t>Honorable Mention (&gt;100)</a:t>
            </a:r>
            <a:endParaRPr kumimoji="0" lang="ko-KR" altLang="en-US" sz="3600" b="1" i="0" u="none" strike="noStrike" kern="1200" cap="none" spc="0" normalizeH="0" baseline="0" noProof="0" dirty="0">
              <a:ln>
                <a:noFill/>
              </a:ln>
              <a:solidFill>
                <a:srgbClr val="0432FF"/>
              </a:solidFill>
              <a:effectLst/>
              <a:uLnTx/>
              <a:uFillTx/>
              <a:latin typeface="Roboto Medium"/>
              <a:cs typeface="Arial" charset="0"/>
            </a:endParaRPr>
          </a:p>
        </p:txBody>
      </p:sp>
      <p:grpSp>
        <p:nvGrpSpPr>
          <p:cNvPr id="6" name="그룹 5">
            <a:extLst>
              <a:ext uri="{FF2B5EF4-FFF2-40B4-BE49-F238E27FC236}">
                <a16:creationId xmlns:a16="http://schemas.microsoft.com/office/drawing/2014/main" id="{EEC58AF3-C1CF-9F42-6C6D-074A2D94B220}"/>
              </a:ext>
            </a:extLst>
          </p:cNvPr>
          <p:cNvGrpSpPr/>
          <p:nvPr/>
        </p:nvGrpSpPr>
        <p:grpSpPr>
          <a:xfrm>
            <a:off x="484474" y="2378824"/>
            <a:ext cx="1447832" cy="3237146"/>
            <a:chOff x="203722" y="1786402"/>
            <a:chExt cx="1806779" cy="3629882"/>
          </a:xfrm>
        </p:grpSpPr>
        <p:pic>
          <p:nvPicPr>
            <p:cNvPr id="7170" name="Picture 2" descr="students - BISPL - Bio Imaging, Signal Processing &amp;amp; Learning Lab.">
              <a:extLst>
                <a:ext uri="{FF2B5EF4-FFF2-40B4-BE49-F238E27FC236}">
                  <a16:creationId xmlns:a16="http://schemas.microsoft.com/office/drawing/2014/main" id="{B169E990-77E2-BF4A-8078-8826DEA1B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104" y="1786402"/>
              <a:ext cx="1397000" cy="18034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307E0D3-77E4-4A4D-8385-924048F9681F}"/>
                </a:ext>
              </a:extLst>
            </p:cNvPr>
            <p:cNvSpPr txBox="1"/>
            <p:nvPr/>
          </p:nvSpPr>
          <p:spPr>
            <a:xfrm>
              <a:off x="203722" y="3854632"/>
              <a:ext cx="1806779" cy="1561652"/>
            </a:xfrm>
            <a:prstGeom prst="rect">
              <a:avLst/>
            </a:prstGeom>
            <a:noFill/>
          </p:spPr>
          <p:txBody>
            <a:bodyPr wrap="none" rtlCol="0">
              <a:spAutoFit/>
            </a:bodyPr>
            <a:lstStyle/>
            <a:p>
              <a:pPr algn="ctr"/>
              <a:r>
                <a:rPr kumimoji="1" lang="en-US" altLang="ko-Kore-KR" sz="1100" dirty="0">
                  <a:solidFill>
                    <a:schemeClr val="bg1"/>
                  </a:solidFill>
                  <a:latin typeface="Arial Rounded MT Bold" panose="020F0704030504030204" pitchFamily="34" charset="0"/>
                </a:rPr>
                <a:t>Total Score: 250</a:t>
              </a:r>
            </a:p>
            <a:p>
              <a:r>
                <a:rPr kumimoji="1" lang="en-US" altLang="ko-Kore-KR" sz="1050" dirty="0">
                  <a:solidFill>
                    <a:schemeClr val="bg1"/>
                  </a:solidFill>
                  <a:latin typeface="Arial" panose="020B0604020202020204" pitchFamily="34" charset="0"/>
                  <a:cs typeface="Arial" panose="020B0604020202020204" pitchFamily="34" charset="0"/>
                </a:rPr>
                <a:t>3 publications</a:t>
              </a:r>
            </a:p>
            <a:p>
              <a:r>
                <a:rPr kumimoji="1" lang="en-US" altLang="ko-Kore-KR" sz="1050" dirty="0">
                  <a:solidFill>
                    <a:schemeClr val="bg1"/>
                  </a:solidFill>
                  <a:latin typeface="Arial" panose="020B0604020202020204" pitchFamily="34" charset="0"/>
                  <a:cs typeface="Arial" panose="020B0604020202020204" pitchFamily="34" charset="0"/>
                </a:rPr>
                <a:t>5 submission</a:t>
              </a:r>
            </a:p>
            <a:p>
              <a:r>
                <a:rPr kumimoji="1" lang="en-US" altLang="ko-Kore-KR" sz="1050" dirty="0">
                  <a:solidFill>
                    <a:schemeClr val="bg1"/>
                  </a:solidFill>
                  <a:latin typeface="Arial" panose="020B0604020202020204" pitchFamily="34" charset="0"/>
                  <a:cs typeface="Arial" panose="020B0604020202020204" pitchFamily="34" charset="0"/>
                </a:rPr>
                <a:t>1 international conf.  </a:t>
              </a:r>
            </a:p>
            <a:p>
              <a:r>
                <a:rPr kumimoji="1" lang="en-US" altLang="ko-Kore-KR" sz="1050" dirty="0">
                  <a:solidFill>
                    <a:schemeClr val="bg1"/>
                  </a:solidFill>
                  <a:latin typeface="Arial" panose="020B0604020202020204" pitchFamily="34" charset="0"/>
                  <a:cs typeface="Arial" panose="020B0604020202020204" pitchFamily="34" charset="0"/>
                </a:rPr>
                <a:t>1 domestic conf</a:t>
              </a:r>
            </a:p>
            <a:p>
              <a:r>
                <a:rPr kumimoji="1" lang="en-US" altLang="ko-Kore-KR" sz="1050" dirty="0">
                  <a:solidFill>
                    <a:schemeClr val="bg1"/>
                  </a:solidFill>
                  <a:latin typeface="Arial" panose="020B0604020202020204" pitchFamily="34" charset="0"/>
                  <a:cs typeface="Arial" panose="020B0604020202020204" pitchFamily="34" charset="0"/>
                </a:rPr>
                <a:t>1 domestic award</a:t>
              </a:r>
            </a:p>
            <a:p>
              <a:r>
                <a:rPr kumimoji="1" lang="en-US" altLang="ko-Kore-KR" sz="1050" dirty="0">
                  <a:solidFill>
                    <a:schemeClr val="bg1"/>
                  </a:solidFill>
                  <a:latin typeface="Arial" panose="020B0604020202020204" pitchFamily="34" charset="0"/>
                  <a:cs typeface="Arial" panose="020B0604020202020204" pitchFamily="34" charset="0"/>
                </a:rPr>
                <a:t>2 patents</a:t>
              </a:r>
            </a:p>
            <a:p>
              <a:r>
                <a:rPr kumimoji="1" lang="en-US" altLang="ko-Kore-KR" sz="1050" dirty="0">
                  <a:solidFill>
                    <a:schemeClr val="bg1"/>
                  </a:solidFill>
                  <a:latin typeface="Arial" panose="020B0604020202020204" pitchFamily="34" charset="0"/>
                  <a:cs typeface="Arial" panose="020B0604020202020204" pitchFamily="34" charset="0"/>
                </a:rPr>
                <a:t>2 project leader</a:t>
              </a:r>
            </a:p>
          </p:txBody>
        </p:sp>
      </p:grpSp>
      <p:grpSp>
        <p:nvGrpSpPr>
          <p:cNvPr id="10" name="그룹 9">
            <a:extLst>
              <a:ext uri="{FF2B5EF4-FFF2-40B4-BE49-F238E27FC236}">
                <a16:creationId xmlns:a16="http://schemas.microsoft.com/office/drawing/2014/main" id="{19DA4365-C2DF-B862-AAAD-C2FF1FA59C57}"/>
              </a:ext>
            </a:extLst>
          </p:cNvPr>
          <p:cNvGrpSpPr/>
          <p:nvPr/>
        </p:nvGrpSpPr>
        <p:grpSpPr>
          <a:xfrm>
            <a:off x="5974945" y="2355600"/>
            <a:ext cx="1470724" cy="2809603"/>
            <a:chOff x="5356645" y="1958308"/>
            <a:chExt cx="1835347" cy="3150468"/>
          </a:xfrm>
        </p:grpSpPr>
        <p:pic>
          <p:nvPicPr>
            <p:cNvPr id="7172" name="Picture 4" descr="Picture">
              <a:extLst>
                <a:ext uri="{FF2B5EF4-FFF2-40B4-BE49-F238E27FC236}">
                  <a16:creationId xmlns:a16="http://schemas.microsoft.com/office/drawing/2014/main" id="{45EE4BA4-5687-4B47-8C9D-D6B076F905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9170" y="1958308"/>
              <a:ext cx="1397000" cy="177358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9EF659F9-2180-734B-B372-00B4003C48D2}"/>
                </a:ext>
              </a:extLst>
            </p:cNvPr>
            <p:cNvSpPr txBox="1"/>
            <p:nvPr/>
          </p:nvSpPr>
          <p:spPr>
            <a:xfrm>
              <a:off x="5356645" y="4038915"/>
              <a:ext cx="1835347" cy="1069861"/>
            </a:xfrm>
            <a:prstGeom prst="rect">
              <a:avLst/>
            </a:prstGeom>
            <a:noFill/>
          </p:spPr>
          <p:txBody>
            <a:bodyPr wrap="none" rtlCol="0">
              <a:spAutoFit/>
            </a:bodyPr>
            <a:lstStyle/>
            <a:p>
              <a:pPr algn="ctr"/>
              <a:r>
                <a:rPr kumimoji="1" lang="en-US" altLang="ko-Kore-KR" sz="1200" dirty="0">
                  <a:solidFill>
                    <a:schemeClr val="bg1"/>
                  </a:solidFill>
                  <a:latin typeface="Arial Rounded MT Bold" panose="020F0704030504030204" pitchFamily="34" charset="0"/>
                </a:rPr>
                <a:t>Total Score: 110</a:t>
              </a:r>
            </a:p>
            <a:p>
              <a:r>
                <a:rPr kumimoji="1" lang="en-US" altLang="ko-Kore-KR" sz="1100" dirty="0">
                  <a:solidFill>
                    <a:schemeClr val="bg1"/>
                  </a:solidFill>
                  <a:latin typeface="Arial" panose="020B0604020202020204" pitchFamily="34" charset="0"/>
                  <a:cs typeface="Arial" panose="020B0604020202020204" pitchFamily="34" charset="0"/>
                </a:rPr>
                <a:t>2 publication</a:t>
              </a:r>
            </a:p>
            <a:p>
              <a:r>
                <a:rPr kumimoji="1" lang="en-US" altLang="ko-Kore-KR" sz="1100" dirty="0">
                  <a:solidFill>
                    <a:schemeClr val="bg1"/>
                  </a:solidFill>
                  <a:latin typeface="Arial" panose="020B0604020202020204" pitchFamily="34" charset="0"/>
                  <a:cs typeface="Arial" panose="020B0604020202020204" pitchFamily="34" charset="0"/>
                </a:rPr>
                <a:t>1 submission</a:t>
              </a:r>
            </a:p>
            <a:p>
              <a:r>
                <a:rPr kumimoji="1" lang="en-US" altLang="ko-Kore-KR" sz="1100" dirty="0">
                  <a:solidFill>
                    <a:schemeClr val="bg1"/>
                  </a:solidFill>
                  <a:latin typeface="Arial" panose="020B0604020202020204" pitchFamily="34" charset="0"/>
                  <a:cs typeface="Arial" panose="020B0604020202020204" pitchFamily="34" charset="0"/>
                </a:rPr>
                <a:t>2 patents</a:t>
              </a:r>
            </a:p>
            <a:p>
              <a:r>
                <a:rPr kumimoji="1" lang="en-US" altLang="ko-Kore-KR" sz="1100" dirty="0">
                  <a:solidFill>
                    <a:schemeClr val="bg1"/>
                  </a:solidFill>
                  <a:latin typeface="Arial" panose="020B0604020202020204" pitchFamily="34" charset="0"/>
                  <a:cs typeface="Arial" panose="020B0604020202020204" pitchFamily="34" charset="0"/>
                </a:rPr>
                <a:t>1 project leader</a:t>
              </a:r>
            </a:p>
          </p:txBody>
        </p:sp>
      </p:grpSp>
      <p:grpSp>
        <p:nvGrpSpPr>
          <p:cNvPr id="15" name="그룹 14">
            <a:extLst>
              <a:ext uri="{FF2B5EF4-FFF2-40B4-BE49-F238E27FC236}">
                <a16:creationId xmlns:a16="http://schemas.microsoft.com/office/drawing/2014/main" id="{37BD67D4-7FA0-96C5-D1E1-AB0FD54F6A63}"/>
              </a:ext>
            </a:extLst>
          </p:cNvPr>
          <p:cNvGrpSpPr/>
          <p:nvPr/>
        </p:nvGrpSpPr>
        <p:grpSpPr>
          <a:xfrm>
            <a:off x="8967719" y="2279933"/>
            <a:ext cx="1468287" cy="2713537"/>
            <a:chOff x="8406733" y="1931542"/>
            <a:chExt cx="1832306" cy="3042747"/>
          </a:xfrm>
        </p:grpSpPr>
        <p:pic>
          <p:nvPicPr>
            <p:cNvPr id="7176" name="Picture 8" descr="Picture">
              <a:extLst>
                <a:ext uri="{FF2B5EF4-FFF2-40B4-BE49-F238E27FC236}">
                  <a16:creationId xmlns:a16="http://schemas.microsoft.com/office/drawing/2014/main" id="{2BE2F616-DD2D-664A-9604-ECB33F5A1F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5532" y="1931542"/>
              <a:ext cx="1397000" cy="17780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D2E47F9-E2B2-FE49-ACF6-C553BC44C822}"/>
                </a:ext>
              </a:extLst>
            </p:cNvPr>
            <p:cNvSpPr txBox="1"/>
            <p:nvPr/>
          </p:nvSpPr>
          <p:spPr>
            <a:xfrm>
              <a:off x="8406733" y="3904428"/>
              <a:ext cx="1832306" cy="1069861"/>
            </a:xfrm>
            <a:prstGeom prst="rect">
              <a:avLst/>
            </a:prstGeom>
            <a:noFill/>
          </p:spPr>
          <p:txBody>
            <a:bodyPr wrap="none" rtlCol="0">
              <a:spAutoFit/>
            </a:bodyPr>
            <a:lstStyle/>
            <a:p>
              <a:pPr algn="ctr"/>
              <a:r>
                <a:rPr kumimoji="1" lang="en-US" altLang="ko-Kore-KR" sz="1200" dirty="0">
                  <a:solidFill>
                    <a:schemeClr val="bg1"/>
                  </a:solidFill>
                  <a:latin typeface="Arial Rounded MT Bold" panose="020F0704030504030204" pitchFamily="34" charset="0"/>
                </a:rPr>
                <a:t>Total Score: 105</a:t>
              </a:r>
            </a:p>
            <a:p>
              <a:r>
                <a:rPr kumimoji="1" lang="en-US" altLang="ko-Kore-KR" sz="1100" dirty="0">
                  <a:solidFill>
                    <a:schemeClr val="bg1"/>
                  </a:solidFill>
                  <a:latin typeface="Arial" panose="020B0604020202020204" pitchFamily="34" charset="0"/>
                  <a:cs typeface="Arial" panose="020B0604020202020204" pitchFamily="34" charset="0"/>
                </a:rPr>
                <a:t>1 publications</a:t>
              </a:r>
            </a:p>
            <a:p>
              <a:r>
                <a:rPr kumimoji="1" lang="en-US" altLang="ko-Kore-KR" sz="1100" dirty="0">
                  <a:solidFill>
                    <a:schemeClr val="bg1"/>
                  </a:solidFill>
                  <a:latin typeface="Arial" panose="020B0604020202020204" pitchFamily="34" charset="0"/>
                  <a:cs typeface="Arial" panose="020B0604020202020204" pitchFamily="34" charset="0"/>
                </a:rPr>
                <a:t>2 submission</a:t>
              </a:r>
            </a:p>
            <a:p>
              <a:r>
                <a:rPr kumimoji="1" lang="en-US" altLang="ko-Kore-KR" sz="1100" dirty="0">
                  <a:solidFill>
                    <a:schemeClr val="bg1"/>
                  </a:solidFill>
                  <a:latin typeface="Arial" panose="020B0604020202020204" pitchFamily="34" charset="0"/>
                  <a:cs typeface="Arial" panose="020B0604020202020204" pitchFamily="34" charset="0"/>
                </a:rPr>
                <a:t>1 project leader</a:t>
              </a:r>
            </a:p>
            <a:p>
              <a:r>
                <a:rPr kumimoji="1" lang="en-US" altLang="ko-Kore-KR" sz="1100" dirty="0">
                  <a:solidFill>
                    <a:schemeClr val="bg1"/>
                  </a:solidFill>
                  <a:latin typeface="Arial" panose="020B0604020202020204" pitchFamily="34" charset="0"/>
                  <a:cs typeface="Arial" panose="020B0604020202020204" pitchFamily="34" charset="0"/>
                </a:rPr>
                <a:t>1 lab manager</a:t>
              </a:r>
            </a:p>
          </p:txBody>
        </p:sp>
      </p:grpSp>
      <p:grpSp>
        <p:nvGrpSpPr>
          <p:cNvPr id="16" name="그룹 15">
            <a:extLst>
              <a:ext uri="{FF2B5EF4-FFF2-40B4-BE49-F238E27FC236}">
                <a16:creationId xmlns:a16="http://schemas.microsoft.com/office/drawing/2014/main" id="{27739331-F103-768E-6DD6-D0796DADBF92}"/>
              </a:ext>
            </a:extLst>
          </p:cNvPr>
          <p:cNvGrpSpPr/>
          <p:nvPr/>
        </p:nvGrpSpPr>
        <p:grpSpPr>
          <a:xfrm>
            <a:off x="10247964" y="2281517"/>
            <a:ext cx="1414170" cy="2840472"/>
            <a:chOff x="10183785" y="1868447"/>
            <a:chExt cx="1764772" cy="3185082"/>
          </a:xfrm>
        </p:grpSpPr>
        <p:sp>
          <p:nvSpPr>
            <p:cNvPr id="12" name="TextBox 11">
              <a:extLst>
                <a:ext uri="{FF2B5EF4-FFF2-40B4-BE49-F238E27FC236}">
                  <a16:creationId xmlns:a16="http://schemas.microsoft.com/office/drawing/2014/main" id="{9F5551C8-13F9-2F41-A8FB-F31C2F1F0EFD}"/>
                </a:ext>
              </a:extLst>
            </p:cNvPr>
            <p:cNvSpPr txBox="1"/>
            <p:nvPr/>
          </p:nvSpPr>
          <p:spPr>
            <a:xfrm>
              <a:off x="10183785" y="3854249"/>
              <a:ext cx="1764772" cy="1199280"/>
            </a:xfrm>
            <a:prstGeom prst="rect">
              <a:avLst/>
            </a:prstGeom>
            <a:noFill/>
          </p:spPr>
          <p:txBody>
            <a:bodyPr wrap="none" rtlCol="0">
              <a:spAutoFit/>
            </a:bodyPr>
            <a:lstStyle/>
            <a:p>
              <a:pPr algn="ctr"/>
              <a:r>
                <a:rPr kumimoji="1" lang="en-US" altLang="ko-Kore-KR" sz="1100" dirty="0">
                  <a:solidFill>
                    <a:schemeClr val="bg1"/>
                  </a:solidFill>
                  <a:latin typeface="Arial Rounded MT Bold" panose="020F0704030504030204" pitchFamily="34" charset="0"/>
                </a:rPr>
                <a:t>Total Score: 105</a:t>
              </a:r>
            </a:p>
            <a:p>
              <a:r>
                <a:rPr kumimoji="1" lang="en-US" altLang="ko-Kore-KR" sz="1050" dirty="0">
                  <a:solidFill>
                    <a:schemeClr val="bg1"/>
                  </a:solidFill>
                  <a:latin typeface="Arial" panose="020B0604020202020204" pitchFamily="34" charset="0"/>
                  <a:cs typeface="Arial" panose="020B0604020202020204" pitchFamily="34" charset="0"/>
                </a:rPr>
                <a:t>2 publications</a:t>
              </a:r>
            </a:p>
            <a:p>
              <a:r>
                <a:rPr kumimoji="1" lang="en-US" altLang="ko-Kore-KR" sz="1050" dirty="0">
                  <a:solidFill>
                    <a:schemeClr val="bg1"/>
                  </a:solidFill>
                  <a:latin typeface="Arial" panose="020B0604020202020204" pitchFamily="34" charset="0"/>
                  <a:cs typeface="Arial" panose="020B0604020202020204" pitchFamily="34" charset="0"/>
                </a:rPr>
                <a:t>2 submission</a:t>
              </a:r>
            </a:p>
            <a:p>
              <a:r>
                <a:rPr kumimoji="1" lang="en-US" altLang="ko-Kore-KR" sz="1050" dirty="0">
                  <a:solidFill>
                    <a:schemeClr val="bg1"/>
                  </a:solidFill>
                  <a:latin typeface="Arial" panose="020B0604020202020204" pitchFamily="34" charset="0"/>
                  <a:cs typeface="Arial" panose="020B0604020202020204" pitchFamily="34" charset="0"/>
                </a:rPr>
                <a:t>1 patent.</a:t>
              </a:r>
            </a:p>
            <a:p>
              <a:r>
                <a:rPr kumimoji="1" lang="en-US" altLang="ko-Kore-KR" sz="1050" dirty="0">
                  <a:solidFill>
                    <a:schemeClr val="bg1"/>
                  </a:solidFill>
                  <a:latin typeface="Arial" panose="020B0604020202020204" pitchFamily="34" charset="0"/>
                  <a:cs typeface="Arial" panose="020B0604020202020204" pitchFamily="34" charset="0"/>
                </a:rPr>
                <a:t>1 project leader</a:t>
              </a:r>
            </a:p>
            <a:p>
              <a:r>
                <a:rPr kumimoji="1" lang="en-US" altLang="ko-Kore-KR" sz="1050" dirty="0">
                  <a:solidFill>
                    <a:schemeClr val="bg1"/>
                  </a:solidFill>
                  <a:latin typeface="Arial" panose="020B0604020202020204" pitchFamily="34" charset="0"/>
                  <a:cs typeface="Arial" panose="020B0604020202020204" pitchFamily="34" charset="0"/>
                </a:rPr>
                <a:t>1 lab manager</a:t>
              </a:r>
            </a:p>
          </p:txBody>
        </p:sp>
        <p:pic>
          <p:nvPicPr>
            <p:cNvPr id="4098" name="Picture 2" descr="Picture">
              <a:extLst>
                <a:ext uri="{FF2B5EF4-FFF2-40B4-BE49-F238E27FC236}">
                  <a16:creationId xmlns:a16="http://schemas.microsoft.com/office/drawing/2014/main" id="{EAE5013A-A118-AE6B-22EC-8A25878D80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41037" y="1868447"/>
              <a:ext cx="1397000" cy="181490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그룹 6">
            <a:extLst>
              <a:ext uri="{FF2B5EF4-FFF2-40B4-BE49-F238E27FC236}">
                <a16:creationId xmlns:a16="http://schemas.microsoft.com/office/drawing/2014/main" id="{17359A5E-41C7-3DC1-98AB-4F10E7A9C87C}"/>
              </a:ext>
            </a:extLst>
          </p:cNvPr>
          <p:cNvGrpSpPr/>
          <p:nvPr/>
        </p:nvGrpSpPr>
        <p:grpSpPr>
          <a:xfrm>
            <a:off x="4606740" y="2264527"/>
            <a:ext cx="1474699" cy="2720340"/>
            <a:chOff x="3566844" y="1868447"/>
            <a:chExt cx="1840307" cy="3050375"/>
          </a:xfrm>
        </p:grpSpPr>
        <p:pic>
          <p:nvPicPr>
            <p:cNvPr id="4100" name="Picture 4" descr="Picture">
              <a:extLst>
                <a:ext uri="{FF2B5EF4-FFF2-40B4-BE49-F238E27FC236}">
                  <a16:creationId xmlns:a16="http://schemas.microsoft.com/office/drawing/2014/main" id="{1819FB88-3C66-C352-E33F-C11C1C31463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6132" y="1868447"/>
              <a:ext cx="1409700" cy="18161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C7A120-5510-6D70-7772-7B1860B77F9D}"/>
                </a:ext>
              </a:extLst>
            </p:cNvPr>
            <p:cNvSpPr txBox="1"/>
            <p:nvPr/>
          </p:nvSpPr>
          <p:spPr>
            <a:xfrm>
              <a:off x="3566844" y="4038776"/>
              <a:ext cx="1840307" cy="880046"/>
            </a:xfrm>
            <a:prstGeom prst="rect">
              <a:avLst/>
            </a:prstGeom>
            <a:noFill/>
          </p:spPr>
          <p:txBody>
            <a:bodyPr wrap="none" rtlCol="0">
              <a:spAutoFit/>
            </a:bodyPr>
            <a:lstStyle/>
            <a:p>
              <a:pPr algn="ctr"/>
              <a:r>
                <a:rPr kumimoji="1" lang="en-US" altLang="ko-Kore-KR" sz="1200" dirty="0">
                  <a:solidFill>
                    <a:schemeClr val="bg1"/>
                  </a:solidFill>
                  <a:latin typeface="Arial Rounded MT Bold" panose="020F0704030504030204" pitchFamily="34" charset="0"/>
                </a:rPr>
                <a:t>Total Score: 120</a:t>
              </a:r>
            </a:p>
            <a:p>
              <a:r>
                <a:rPr kumimoji="1" lang="en-US" altLang="ko-Kore-KR" sz="1100" dirty="0">
                  <a:solidFill>
                    <a:schemeClr val="bg1"/>
                  </a:solidFill>
                  <a:latin typeface="Arial" panose="020B0604020202020204" pitchFamily="34" charset="0"/>
                  <a:cs typeface="Arial" panose="020B0604020202020204" pitchFamily="34" charset="0"/>
                </a:rPr>
                <a:t>1 publication</a:t>
              </a:r>
            </a:p>
            <a:p>
              <a:r>
                <a:rPr kumimoji="1" lang="en-US" altLang="ko-Kore-KR" sz="1100" dirty="0">
                  <a:solidFill>
                    <a:schemeClr val="bg1"/>
                  </a:solidFill>
                  <a:latin typeface="Arial" panose="020B0604020202020204" pitchFamily="34" charset="0"/>
                  <a:cs typeface="Arial" panose="020B0604020202020204" pitchFamily="34" charset="0"/>
                </a:rPr>
                <a:t>3 submission</a:t>
              </a:r>
            </a:p>
            <a:p>
              <a:r>
                <a:rPr kumimoji="1" lang="en-US" altLang="ko-Kore-KR" sz="1100" dirty="0">
                  <a:solidFill>
                    <a:schemeClr val="bg1"/>
                  </a:solidFill>
                  <a:latin typeface="Arial" panose="020B0604020202020204" pitchFamily="34" charset="0"/>
                  <a:cs typeface="Arial" panose="020B0604020202020204" pitchFamily="34" charset="0"/>
                </a:rPr>
                <a:t>1 project leader</a:t>
              </a:r>
            </a:p>
          </p:txBody>
        </p:sp>
      </p:grpSp>
      <p:grpSp>
        <p:nvGrpSpPr>
          <p:cNvPr id="13" name="그룹 12">
            <a:extLst>
              <a:ext uri="{FF2B5EF4-FFF2-40B4-BE49-F238E27FC236}">
                <a16:creationId xmlns:a16="http://schemas.microsoft.com/office/drawing/2014/main" id="{94D029E0-402C-8F8E-7DAD-65BC10FA8F68}"/>
              </a:ext>
            </a:extLst>
          </p:cNvPr>
          <p:cNvGrpSpPr/>
          <p:nvPr/>
        </p:nvGrpSpPr>
        <p:grpSpPr>
          <a:xfrm>
            <a:off x="7343150" y="2279933"/>
            <a:ext cx="1470724" cy="2844223"/>
            <a:chOff x="6903402" y="1919485"/>
            <a:chExt cx="1835347" cy="3189288"/>
          </a:xfrm>
        </p:grpSpPr>
        <p:sp>
          <p:nvSpPr>
            <p:cNvPr id="4" name="TextBox 3">
              <a:extLst>
                <a:ext uri="{FF2B5EF4-FFF2-40B4-BE49-F238E27FC236}">
                  <a16:creationId xmlns:a16="http://schemas.microsoft.com/office/drawing/2014/main" id="{CBAD695F-68E5-3C13-7CA2-5720BDF2BE4E}"/>
                </a:ext>
              </a:extLst>
            </p:cNvPr>
            <p:cNvSpPr txBox="1"/>
            <p:nvPr/>
          </p:nvSpPr>
          <p:spPr>
            <a:xfrm>
              <a:off x="6903402" y="4038913"/>
              <a:ext cx="1835347" cy="1069860"/>
            </a:xfrm>
            <a:prstGeom prst="rect">
              <a:avLst/>
            </a:prstGeom>
            <a:noFill/>
          </p:spPr>
          <p:txBody>
            <a:bodyPr wrap="none" rtlCol="0">
              <a:spAutoFit/>
            </a:bodyPr>
            <a:lstStyle/>
            <a:p>
              <a:pPr algn="ctr"/>
              <a:r>
                <a:rPr kumimoji="1" lang="en-US" altLang="ko-Kore-KR" sz="1200" dirty="0">
                  <a:solidFill>
                    <a:schemeClr val="bg1"/>
                  </a:solidFill>
                  <a:latin typeface="Arial Rounded MT Bold" panose="020F0704030504030204" pitchFamily="34" charset="0"/>
                </a:rPr>
                <a:t>Total Score: 110</a:t>
              </a:r>
            </a:p>
            <a:p>
              <a:r>
                <a:rPr kumimoji="1" lang="en-US" altLang="ko-Kore-KR" sz="1100" dirty="0">
                  <a:solidFill>
                    <a:schemeClr val="bg1"/>
                  </a:solidFill>
                  <a:latin typeface="Arial" panose="020B0604020202020204" pitchFamily="34" charset="0"/>
                  <a:cs typeface="Arial" panose="020B0604020202020204" pitchFamily="34" charset="0"/>
                </a:rPr>
                <a:t>2 publication</a:t>
              </a:r>
            </a:p>
            <a:p>
              <a:r>
                <a:rPr kumimoji="1" lang="en-US" altLang="ko-KR" sz="1100" dirty="0">
                  <a:solidFill>
                    <a:schemeClr val="bg1"/>
                  </a:solidFill>
                  <a:latin typeface="Arial" panose="020B0604020202020204" pitchFamily="34" charset="0"/>
                  <a:cs typeface="Arial" panose="020B0604020202020204" pitchFamily="34" charset="0"/>
                </a:rPr>
                <a:t>2</a:t>
              </a:r>
              <a:r>
                <a:rPr kumimoji="1" lang="en-US" altLang="ko-Kore-KR" sz="1100" dirty="0">
                  <a:solidFill>
                    <a:schemeClr val="bg1"/>
                  </a:solidFill>
                  <a:latin typeface="Arial" panose="020B0604020202020204" pitchFamily="34" charset="0"/>
                  <a:cs typeface="Arial" panose="020B0604020202020204" pitchFamily="34" charset="0"/>
                </a:rPr>
                <a:t> submission</a:t>
              </a:r>
            </a:p>
            <a:p>
              <a:r>
                <a:rPr kumimoji="1" lang="en-US" altLang="ko-KR" sz="1100" dirty="0">
                  <a:solidFill>
                    <a:schemeClr val="bg1"/>
                  </a:solidFill>
                  <a:latin typeface="Arial" panose="020B0604020202020204" pitchFamily="34" charset="0"/>
                  <a:cs typeface="Arial" panose="020B0604020202020204" pitchFamily="34" charset="0"/>
                </a:rPr>
                <a:t>1</a:t>
              </a:r>
              <a:r>
                <a:rPr kumimoji="1" lang="en-US" altLang="ko-Kore-KR" sz="1100" dirty="0">
                  <a:solidFill>
                    <a:schemeClr val="bg1"/>
                  </a:solidFill>
                  <a:latin typeface="Arial" panose="020B0604020202020204" pitchFamily="34" charset="0"/>
                  <a:cs typeface="Arial" panose="020B0604020202020204" pitchFamily="34" charset="0"/>
                </a:rPr>
                <a:t> patents</a:t>
              </a:r>
            </a:p>
            <a:p>
              <a:r>
                <a:rPr kumimoji="1" lang="en-US" altLang="ko-Kore-KR" sz="1100" dirty="0">
                  <a:solidFill>
                    <a:schemeClr val="bg1"/>
                  </a:solidFill>
                  <a:latin typeface="Arial" panose="020B0604020202020204" pitchFamily="34" charset="0"/>
                  <a:cs typeface="Arial" panose="020B0604020202020204" pitchFamily="34" charset="0"/>
                </a:rPr>
                <a:t>1 project leader</a:t>
              </a:r>
            </a:p>
          </p:txBody>
        </p:sp>
        <p:pic>
          <p:nvPicPr>
            <p:cNvPr id="4102" name="Picture 6" descr="Picture">
              <a:extLst>
                <a:ext uri="{FF2B5EF4-FFF2-40B4-BE49-F238E27FC236}">
                  <a16:creationId xmlns:a16="http://schemas.microsoft.com/office/drawing/2014/main" id="{A7794EAF-01C9-6393-2B3A-FC0D7C54727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97501" y="1919485"/>
              <a:ext cx="1536700" cy="19177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그룹 19">
            <a:extLst>
              <a:ext uri="{FF2B5EF4-FFF2-40B4-BE49-F238E27FC236}">
                <a16:creationId xmlns:a16="http://schemas.microsoft.com/office/drawing/2014/main" id="{C0BE9C20-525E-1BC8-78BB-F37D1DEAD962}"/>
              </a:ext>
            </a:extLst>
          </p:cNvPr>
          <p:cNvGrpSpPr/>
          <p:nvPr/>
        </p:nvGrpSpPr>
        <p:grpSpPr>
          <a:xfrm>
            <a:off x="3145479" y="2323147"/>
            <a:ext cx="1459663" cy="2863211"/>
            <a:chOff x="3694814" y="2372799"/>
            <a:chExt cx="1459663" cy="2863211"/>
          </a:xfrm>
        </p:grpSpPr>
        <p:sp>
          <p:nvSpPr>
            <p:cNvPr id="19" name="TextBox 18">
              <a:extLst>
                <a:ext uri="{FF2B5EF4-FFF2-40B4-BE49-F238E27FC236}">
                  <a16:creationId xmlns:a16="http://schemas.microsoft.com/office/drawing/2014/main" id="{BDCDD7F5-A48C-F5BA-4E1C-A3E37B30E1C6}"/>
                </a:ext>
              </a:extLst>
            </p:cNvPr>
            <p:cNvSpPr txBox="1"/>
            <p:nvPr/>
          </p:nvSpPr>
          <p:spPr>
            <a:xfrm>
              <a:off x="3694814" y="4281903"/>
              <a:ext cx="1444626" cy="954107"/>
            </a:xfrm>
            <a:prstGeom prst="rect">
              <a:avLst/>
            </a:prstGeom>
            <a:noFill/>
          </p:spPr>
          <p:txBody>
            <a:bodyPr wrap="none" rtlCol="0">
              <a:spAutoFit/>
            </a:bodyPr>
            <a:lstStyle/>
            <a:p>
              <a:pPr algn="ctr"/>
              <a:r>
                <a:rPr kumimoji="1" lang="en-US" altLang="ko-Kore-KR" sz="1200" dirty="0">
                  <a:solidFill>
                    <a:schemeClr val="bg1"/>
                  </a:solidFill>
                  <a:latin typeface="Arial Rounded MT Bold" panose="020F0704030504030204" pitchFamily="34" charset="0"/>
                </a:rPr>
                <a:t>Total Score: 120</a:t>
              </a:r>
            </a:p>
            <a:p>
              <a:r>
                <a:rPr kumimoji="1" lang="en-US" altLang="ko-KR" sz="1100" dirty="0">
                  <a:solidFill>
                    <a:schemeClr val="bg1"/>
                  </a:solidFill>
                  <a:latin typeface="Arial" panose="020B0604020202020204" pitchFamily="34" charset="0"/>
                  <a:cs typeface="Arial" panose="020B0604020202020204" pitchFamily="34" charset="0"/>
                </a:rPr>
                <a:t>2</a:t>
              </a:r>
              <a:r>
                <a:rPr kumimoji="1" lang="en-US" altLang="ko-Kore-KR" sz="1100" dirty="0">
                  <a:solidFill>
                    <a:schemeClr val="bg1"/>
                  </a:solidFill>
                  <a:latin typeface="Arial" panose="020B0604020202020204" pitchFamily="34" charset="0"/>
                  <a:cs typeface="Arial" panose="020B0604020202020204" pitchFamily="34" charset="0"/>
                </a:rPr>
                <a:t> publication</a:t>
              </a:r>
            </a:p>
            <a:p>
              <a:r>
                <a:rPr kumimoji="1" lang="en-US" altLang="ko-KR" sz="1100" dirty="0">
                  <a:solidFill>
                    <a:schemeClr val="bg1"/>
                  </a:solidFill>
                  <a:latin typeface="Arial" panose="020B0604020202020204" pitchFamily="34" charset="0"/>
                  <a:cs typeface="Arial" panose="020B0604020202020204" pitchFamily="34" charset="0"/>
                </a:rPr>
                <a:t>2</a:t>
              </a:r>
              <a:r>
                <a:rPr kumimoji="1" lang="en-US" altLang="ko-Kore-KR" sz="1100" dirty="0">
                  <a:solidFill>
                    <a:schemeClr val="bg1"/>
                  </a:solidFill>
                  <a:latin typeface="Arial" panose="020B0604020202020204" pitchFamily="34" charset="0"/>
                  <a:cs typeface="Arial" panose="020B0604020202020204" pitchFamily="34" charset="0"/>
                </a:rPr>
                <a:t> submission</a:t>
              </a:r>
            </a:p>
            <a:p>
              <a:r>
                <a:rPr kumimoji="1" lang="en-US" altLang="ko-KR" sz="1100" dirty="0">
                  <a:solidFill>
                    <a:schemeClr val="bg1"/>
                  </a:solidFill>
                  <a:latin typeface="Arial" panose="020B0604020202020204" pitchFamily="34" charset="0"/>
                  <a:cs typeface="Arial" panose="020B0604020202020204" pitchFamily="34" charset="0"/>
                </a:rPr>
                <a:t>1</a:t>
              </a:r>
              <a:r>
                <a:rPr kumimoji="1" lang="ko-KR" altLang="en-US" sz="1100" dirty="0">
                  <a:solidFill>
                    <a:schemeClr val="bg1"/>
                  </a:solidFill>
                  <a:latin typeface="Arial" panose="020B0604020202020204" pitchFamily="34" charset="0"/>
                  <a:cs typeface="Arial" panose="020B0604020202020204" pitchFamily="34" charset="0"/>
                </a:rPr>
                <a:t> </a:t>
              </a:r>
              <a:r>
                <a:rPr kumimoji="1" lang="en-US" altLang="ko-KR" sz="1100" dirty="0">
                  <a:solidFill>
                    <a:schemeClr val="bg1"/>
                  </a:solidFill>
                  <a:latin typeface="Arial" panose="020B0604020202020204" pitchFamily="34" charset="0"/>
                  <a:cs typeface="Arial" panose="020B0604020202020204" pitchFamily="34" charset="0"/>
                </a:rPr>
                <a:t>intern. award</a:t>
              </a:r>
              <a:endParaRPr kumimoji="1" lang="en-US" altLang="ko-Kore-KR" sz="1100" dirty="0">
                <a:solidFill>
                  <a:schemeClr val="bg1"/>
                </a:solidFill>
                <a:latin typeface="Arial" panose="020B0604020202020204" pitchFamily="34" charset="0"/>
                <a:cs typeface="Arial" panose="020B0604020202020204" pitchFamily="34" charset="0"/>
              </a:endParaRPr>
            </a:p>
            <a:p>
              <a:r>
                <a:rPr kumimoji="1" lang="en-US" altLang="ko-Kore-KR" sz="1100" dirty="0">
                  <a:solidFill>
                    <a:schemeClr val="bg1"/>
                  </a:solidFill>
                  <a:latin typeface="Arial" panose="020B0604020202020204" pitchFamily="34" charset="0"/>
                  <a:cs typeface="Arial" panose="020B0604020202020204" pitchFamily="34" charset="0"/>
                </a:rPr>
                <a:t>1 project leader</a:t>
              </a:r>
            </a:p>
          </p:txBody>
        </p:sp>
        <p:pic>
          <p:nvPicPr>
            <p:cNvPr id="4104" name="Picture 8" descr="Picture">
              <a:extLst>
                <a:ext uri="{FF2B5EF4-FFF2-40B4-BE49-F238E27FC236}">
                  <a16:creationId xmlns:a16="http://schemas.microsoft.com/office/drawing/2014/main" id="{EDFF1D40-1AC3-7850-88DD-9694E754D93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7977" y="2372799"/>
              <a:ext cx="1256500" cy="161854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 name="그룹 23">
            <a:extLst>
              <a:ext uri="{FF2B5EF4-FFF2-40B4-BE49-F238E27FC236}">
                <a16:creationId xmlns:a16="http://schemas.microsoft.com/office/drawing/2014/main" id="{5451F9BB-C002-89AD-812B-B7014A827BD1}"/>
              </a:ext>
            </a:extLst>
          </p:cNvPr>
          <p:cNvGrpSpPr/>
          <p:nvPr/>
        </p:nvGrpSpPr>
        <p:grpSpPr>
          <a:xfrm>
            <a:off x="1811230" y="2378824"/>
            <a:ext cx="1444626" cy="2619026"/>
            <a:chOff x="2168310" y="2355601"/>
            <a:chExt cx="1444626" cy="2619026"/>
          </a:xfrm>
        </p:grpSpPr>
        <p:sp>
          <p:nvSpPr>
            <p:cNvPr id="22" name="TextBox 21">
              <a:extLst>
                <a:ext uri="{FF2B5EF4-FFF2-40B4-BE49-F238E27FC236}">
                  <a16:creationId xmlns:a16="http://schemas.microsoft.com/office/drawing/2014/main" id="{894B7846-6C56-26E1-B49A-CA547D18C4AD}"/>
                </a:ext>
              </a:extLst>
            </p:cNvPr>
            <p:cNvSpPr txBox="1"/>
            <p:nvPr/>
          </p:nvSpPr>
          <p:spPr>
            <a:xfrm>
              <a:off x="2168310" y="4189797"/>
              <a:ext cx="1444626" cy="784830"/>
            </a:xfrm>
            <a:prstGeom prst="rect">
              <a:avLst/>
            </a:prstGeom>
            <a:noFill/>
          </p:spPr>
          <p:txBody>
            <a:bodyPr wrap="none" rtlCol="0">
              <a:spAutoFit/>
            </a:bodyPr>
            <a:lstStyle/>
            <a:p>
              <a:pPr algn="ctr"/>
              <a:r>
                <a:rPr kumimoji="1" lang="en-US" altLang="ko-Kore-KR" sz="1200" dirty="0">
                  <a:solidFill>
                    <a:schemeClr val="bg1"/>
                  </a:solidFill>
                  <a:latin typeface="Arial Rounded MT Bold" panose="020F0704030504030204" pitchFamily="34" charset="0"/>
                </a:rPr>
                <a:t>Total Score: 165</a:t>
              </a:r>
            </a:p>
            <a:p>
              <a:r>
                <a:rPr kumimoji="1" lang="en-US" altLang="ko-KR" sz="1100" dirty="0">
                  <a:solidFill>
                    <a:schemeClr val="bg1"/>
                  </a:solidFill>
                  <a:latin typeface="Arial" panose="020B0604020202020204" pitchFamily="34" charset="0"/>
                  <a:cs typeface="Arial" panose="020B0604020202020204" pitchFamily="34" charset="0"/>
                </a:rPr>
                <a:t>2</a:t>
              </a:r>
              <a:r>
                <a:rPr kumimoji="1" lang="en-US" altLang="ko-Kore-KR" sz="1100" dirty="0">
                  <a:solidFill>
                    <a:schemeClr val="bg1"/>
                  </a:solidFill>
                  <a:latin typeface="Arial" panose="020B0604020202020204" pitchFamily="34" charset="0"/>
                  <a:cs typeface="Arial" panose="020B0604020202020204" pitchFamily="34" charset="0"/>
                </a:rPr>
                <a:t> publication</a:t>
              </a:r>
            </a:p>
            <a:p>
              <a:r>
                <a:rPr kumimoji="1" lang="en-US" altLang="ko-Kore-KR" sz="1100" dirty="0">
                  <a:solidFill>
                    <a:schemeClr val="bg1"/>
                  </a:solidFill>
                  <a:latin typeface="Arial" panose="020B0604020202020204" pitchFamily="34" charset="0"/>
                  <a:cs typeface="Arial" panose="020B0604020202020204" pitchFamily="34" charset="0"/>
                </a:rPr>
                <a:t>3 submission</a:t>
              </a:r>
            </a:p>
            <a:p>
              <a:r>
                <a:rPr kumimoji="1" lang="en-US" altLang="ko-Kore-KR" sz="1100" dirty="0">
                  <a:solidFill>
                    <a:schemeClr val="bg1"/>
                  </a:solidFill>
                  <a:latin typeface="Arial" panose="020B0604020202020204" pitchFamily="34" charset="0"/>
                  <a:cs typeface="Arial" panose="020B0604020202020204" pitchFamily="34" charset="0"/>
                </a:rPr>
                <a:t>1 project leader</a:t>
              </a:r>
            </a:p>
          </p:txBody>
        </p:sp>
        <p:pic>
          <p:nvPicPr>
            <p:cNvPr id="4106" name="Picture 10" descr="Picture">
              <a:extLst>
                <a:ext uri="{FF2B5EF4-FFF2-40B4-BE49-F238E27FC236}">
                  <a16:creationId xmlns:a16="http://schemas.microsoft.com/office/drawing/2014/main" id="{D70C3DC6-B8FA-F5F4-0E13-A929169A706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63081" y="2355601"/>
              <a:ext cx="1141916" cy="161854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4469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B5D9DB2F-CE49-AB4A-A02A-4F76F0FDEC4A}"/>
              </a:ext>
            </a:extLst>
          </p:cNvPr>
          <p:cNvSpPr txBox="1">
            <a:spLocks/>
          </p:cNvSpPr>
          <p:nvPr/>
        </p:nvSpPr>
        <p:spPr>
          <a:xfrm>
            <a:off x="2035596" y="880533"/>
            <a:ext cx="8229600" cy="5350934"/>
          </a:xfrm>
          <a:prstGeom prst="rect">
            <a:avLst/>
          </a:prstGeom>
        </p:spPr>
        <p:txBody>
          <a:bodyPr vert="horz" lIns="91440" tIns="45720" rIns="91440" bIns="45720" rtlCol="0" anchor="ctr">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457200" marR="0" lvl="1" indent="0" algn="l" defTabSz="4572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1000"/>
              </a:spcAft>
              <a:buClr>
                <a:prstClr val="white"/>
              </a:buClr>
              <a:buSzPct val="100000"/>
              <a:buFont typeface="Arial"/>
              <a:buChar char="•"/>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직사각형 14">
            <a:extLst>
              <a:ext uri="{FF2B5EF4-FFF2-40B4-BE49-F238E27FC236}">
                <a16:creationId xmlns:a16="http://schemas.microsoft.com/office/drawing/2014/main" id="{DA0BA38C-34DB-934F-AF3D-F14975F836CA}"/>
              </a:ext>
            </a:extLst>
          </p:cNvPr>
          <p:cNvSpPr/>
          <p:nvPr/>
        </p:nvSpPr>
        <p:spPr>
          <a:xfrm>
            <a:off x="1803399" y="1489734"/>
            <a:ext cx="8865145" cy="5009833"/>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altLang="ko-KR" sz="2400" b="1"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Outgoing lab leaders</a:t>
            </a:r>
          </a:p>
          <a:p>
            <a:pPr marL="285750" marR="0" lvl="0" indent="-285750" algn="l" defTabSz="9144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lang="en-US" altLang="ko-KR" sz="2400" dirty="0" err="1">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Byeongsu</a:t>
            </a:r>
            <a:r>
              <a:rPr lang="en-US" altLang="ko-KR" sz="2400"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 Sim,  1/3</a:t>
            </a:r>
          </a:p>
          <a:p>
            <a:pPr marL="285750" marR="0" lvl="0" indent="-285750" algn="l" defTabSz="9144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lang="en-US" altLang="ko-KR" sz="2400" dirty="0" err="1">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Yujin</a:t>
            </a:r>
            <a:r>
              <a:rPr lang="en-US" altLang="ko-KR" sz="2400"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 Oh, 2/3</a:t>
            </a:r>
          </a:p>
          <a:p>
            <a:pPr marL="285750" marR="0" lvl="0" indent="-285750" algn="l" defTabSz="9144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lang="en-US" altLang="ko-KR" sz="2400" dirty="0" err="1">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Jaeyoung</a:t>
            </a:r>
            <a:r>
              <a:rPr lang="en-US" altLang="ko-KR" sz="2400"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 Huh</a:t>
            </a:r>
            <a:r>
              <a:rPr lang="en-US" altLang="ko-KR" sz="240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 3/3</a:t>
            </a:r>
          </a:p>
          <a:p>
            <a:pPr marL="285750" marR="0" lvl="0" indent="-285750" algn="l" defTabSz="914400" rtl="0" eaLnBrk="1" fontAlgn="auto" latinLnBrk="0" hangingPunct="1">
              <a:lnSpc>
                <a:spcPct val="150000"/>
              </a:lnSpc>
              <a:spcBef>
                <a:spcPts val="0"/>
              </a:spcBef>
              <a:spcAft>
                <a:spcPts val="0"/>
              </a:spcAft>
              <a:buClrTx/>
              <a:buSzTx/>
              <a:buFont typeface="Courier New" panose="02070309020205020404" pitchFamily="49" charset="0"/>
              <a:buChar char="o"/>
              <a:tabLst/>
              <a:defRPr/>
            </a:pPr>
            <a:endParaRPr lang="en-US" altLang="ko-KR" sz="2400" b="1"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ko-KR" sz="2400" b="1"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Incoming lab </a:t>
            </a:r>
            <a:r>
              <a:rPr lang="en-US" altLang="ko-KR" sz="2400" b="1"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leader</a:t>
            </a:r>
            <a:r>
              <a:rPr kumimoji="0" lang="en-US" altLang="ko-KR" sz="2400" b="1"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s</a:t>
            </a:r>
          </a:p>
          <a:p>
            <a:pPr marL="285750" marR="0" lvl="0" indent="-285750" algn="l" defTabSz="9144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lang="en-US" altLang="ko-KR" sz="2400" dirty="0" err="1">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Hyungjin</a:t>
            </a:r>
            <a:r>
              <a:rPr lang="en-US" altLang="ko-KR" sz="2400"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 Chung, 1/3</a:t>
            </a:r>
            <a:endParaRPr lang="ko-KR" altLang="en-US" sz="2400"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endParaRPr>
          </a:p>
          <a:p>
            <a:pPr marL="285750" marR="0" lvl="0" indent="-285750" algn="l" defTabSz="9144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lang="en-US" altLang="ko-KR" sz="2400" dirty="0" err="1">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Kwangyoung</a:t>
            </a:r>
            <a:r>
              <a:rPr lang="en-US" altLang="ko-KR" sz="2400"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 Kim, 2/3</a:t>
            </a:r>
            <a:endParaRPr lang="ko-KR" altLang="en-US" sz="2400"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endParaRPr>
          </a:p>
          <a:p>
            <a:pPr marL="285750" marR="0" lvl="0" indent="-285750" algn="l" defTabSz="9144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lang="en-US" altLang="ko-KR" sz="2400" dirty="0" err="1">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Gyutaek</a:t>
            </a:r>
            <a:r>
              <a:rPr lang="en-US" altLang="ko-KR" sz="2400"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rPr>
              <a:t> Oh, 3/3</a:t>
            </a:r>
            <a:endParaRPr lang="ko-KR" altLang="en-US" sz="2400" dirty="0">
              <a:solidFill>
                <a:prstClr val="black"/>
              </a:solidFill>
              <a:latin typeface="Arial" panose="020B0604020202020204" pitchFamily="34" charset="0"/>
              <a:ea typeface="맑은 고딕" panose="020B0503020000020004" pitchFamily="34" charset="-127"/>
              <a:cs typeface="Arial" panose="020B0604020202020204" pitchFamily="34" charset="0"/>
              <a:sym typeface="Wingdings" panose="05000000000000000000" pitchFamily="2" charset="2"/>
            </a:endParaRPr>
          </a:p>
        </p:txBody>
      </p:sp>
      <p:sp>
        <p:nvSpPr>
          <p:cNvPr id="9" name="제목 3">
            <a:extLst>
              <a:ext uri="{FF2B5EF4-FFF2-40B4-BE49-F238E27FC236}">
                <a16:creationId xmlns:a16="http://schemas.microsoft.com/office/drawing/2014/main" id="{E2AE11B6-66C4-5842-8615-24F02009260D}"/>
              </a:ext>
            </a:extLst>
          </p:cNvPr>
          <p:cNvSpPr txBox="1">
            <a:spLocks/>
          </p:cNvSpPr>
          <p:nvPr/>
        </p:nvSpPr>
        <p:spPr bwMode="auto">
          <a:xfrm>
            <a:off x="1119955" y="732497"/>
            <a:ext cx="8666271" cy="757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571500" marR="0" lvl="0" indent="-571500" algn="l" defTabSz="457200" rtl="0" eaLnBrk="1" fontAlgn="auto" latinLnBrk="1" hangingPunct="1">
              <a:lnSpc>
                <a:spcPct val="90000"/>
              </a:lnSpc>
              <a:spcBef>
                <a:spcPts val="0"/>
              </a:spcBef>
              <a:spcAft>
                <a:spcPts val="0"/>
              </a:spcAft>
              <a:buClrTx/>
              <a:buSzTx/>
              <a:buFont typeface="Wingdings" pitchFamily="2" charset="2"/>
              <a:buChar char="q"/>
              <a:tabLst/>
              <a:defRPr/>
            </a:pPr>
            <a:r>
              <a:rPr lang="en-US" altLang="ko-KR" sz="3600" b="1" dirty="0">
                <a:solidFill>
                  <a:srgbClr val="0432FF"/>
                </a:solidFill>
                <a:latin typeface="Roboto Medium"/>
                <a:cs typeface="Arial" charset="0"/>
              </a:rPr>
              <a:t>Changing of Lab Leaders</a:t>
            </a:r>
            <a:endParaRPr kumimoji="0" lang="ko-KR" altLang="en-US" sz="3600" b="1" i="0" u="none" strike="noStrike" kern="1200" cap="none" spc="0" normalizeH="0" baseline="0" noProof="0" dirty="0">
              <a:ln>
                <a:noFill/>
              </a:ln>
              <a:solidFill>
                <a:srgbClr val="0432FF"/>
              </a:solidFill>
              <a:effectLst/>
              <a:uLnTx/>
              <a:uFillTx/>
              <a:latin typeface="Roboto Medium"/>
              <a:cs typeface="Arial" charset="0"/>
            </a:endParaRPr>
          </a:p>
        </p:txBody>
      </p:sp>
    </p:spTree>
    <p:extLst>
      <p:ext uri="{BB962C8B-B14F-4D97-AF65-F5344CB8AC3E}">
        <p14:creationId xmlns:p14="http://schemas.microsoft.com/office/powerpoint/2010/main" val="1652409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12344</TotalTime>
  <Words>812</Words>
  <Application>Microsoft Macintosh PowerPoint</Application>
  <PresentationFormat>와이드스크린</PresentationFormat>
  <Paragraphs>130</Paragraphs>
  <Slides>9</Slides>
  <Notes>0</Notes>
  <HiddenSlides>0</HiddenSlides>
  <MMClips>0</MMClips>
  <ScaleCrop>false</ScaleCrop>
  <HeadingPairs>
    <vt:vector size="6" baseType="variant">
      <vt:variant>
        <vt:lpstr>사용한 글꼴</vt:lpstr>
      </vt:variant>
      <vt:variant>
        <vt:i4>12</vt:i4>
      </vt:variant>
      <vt:variant>
        <vt:lpstr>테마</vt:lpstr>
      </vt:variant>
      <vt:variant>
        <vt:i4>1</vt:i4>
      </vt:variant>
      <vt:variant>
        <vt:lpstr>슬라이드 제목</vt:lpstr>
      </vt:variant>
      <vt:variant>
        <vt:i4>9</vt:i4>
      </vt:variant>
    </vt:vector>
  </HeadingPairs>
  <TitlesOfParts>
    <vt:vector size="22" baseType="lpstr">
      <vt:lpstr>맑은 고딕</vt:lpstr>
      <vt:lpstr>Noto Sans CJK KR Regular</vt:lpstr>
      <vt:lpstr>Abadi MT Condensed Light</vt:lpstr>
      <vt:lpstr>Arial</vt:lpstr>
      <vt:lpstr>Arial Rounded MT Bold</vt:lpstr>
      <vt:lpstr>Bauhaus 93</vt:lpstr>
      <vt:lpstr>Calibri</vt:lpstr>
      <vt:lpstr>Calibri Light</vt:lpstr>
      <vt:lpstr>Courier New</vt:lpstr>
      <vt:lpstr>Roboto Light</vt:lpstr>
      <vt:lpstr>Roboto Medium</vt:lpstr>
      <vt:lpstr>Wingdings</vt:lpstr>
      <vt:lpstr>1_Celestial</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jong.ye@kaist.ac.kr</dc:creator>
  <cp:lastModifiedBy>Microsoft Office User</cp:lastModifiedBy>
  <cp:revision>374</cp:revision>
  <dcterms:created xsi:type="dcterms:W3CDTF">2021-03-28T14:04:37Z</dcterms:created>
  <dcterms:modified xsi:type="dcterms:W3CDTF">2022-12-21T01:29:50Z</dcterms:modified>
</cp:coreProperties>
</file>